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77" r:id="rId4"/>
    <p:sldId id="283" r:id="rId5"/>
    <p:sldId id="270" r:id="rId6"/>
    <p:sldId id="258" r:id="rId7"/>
    <p:sldId id="276" r:id="rId8"/>
    <p:sldId id="280" r:id="rId9"/>
    <p:sldId id="281" r:id="rId10"/>
    <p:sldId id="282" r:id="rId11"/>
    <p:sldId id="274" r:id="rId12"/>
    <p:sldId id="284" r:id="rId13"/>
    <p:sldId id="288" r:id="rId14"/>
    <p:sldId id="261" r:id="rId15"/>
    <p:sldId id="289" r:id="rId16"/>
    <p:sldId id="290" r:id="rId17"/>
    <p:sldId id="267" r:id="rId18"/>
    <p:sldId id="291" r:id="rId19"/>
    <p:sldId id="271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B7F"/>
    <a:srgbClr val="A3C1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86" d="100"/>
          <a:sy n="86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55B29-6636-42D0-8257-C3384524210C}" type="datetimeFigureOut">
              <a:rPr lang="pt-BR" smtClean="0"/>
              <a:pPr/>
              <a:t>24/08/2010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1B0F-B730-478E-8DD9-77B0668DFE1D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tanto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PPBio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estruturado</a:t>
            </a:r>
            <a:r>
              <a:rPr lang="en-US" baseline="0" dirty="0" smtClean="0"/>
              <a:t> e 3 </a:t>
            </a:r>
            <a:r>
              <a:rPr lang="en-US" baseline="0" dirty="0" err="1" smtClean="0"/>
              <a:t>componentes</a:t>
            </a:r>
            <a:r>
              <a:rPr lang="en-US" baseline="0" dirty="0" smtClean="0"/>
              <a:t>. E </a:t>
            </a:r>
            <a:r>
              <a:rPr lang="en-US" baseline="0" dirty="0" err="1" smtClean="0"/>
              <a:t>espera</a:t>
            </a:r>
            <a:r>
              <a:rPr lang="en-US" baseline="0" dirty="0" smtClean="0"/>
              <a:t>-se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componentes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conversem</a:t>
            </a:r>
            <a:r>
              <a:rPr lang="en-US" baseline="0" dirty="0" smtClean="0"/>
              <a:t> entre </a:t>
            </a:r>
            <a:r>
              <a:rPr lang="en-US" baseline="0" dirty="0" err="1" smtClean="0"/>
              <a:t>si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1B0F-B730-478E-8DD9-77B0668DFE1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Limitações</a:t>
            </a:r>
            <a:r>
              <a:rPr lang="en-US" dirty="0" smtClean="0"/>
              <a:t>: </a:t>
            </a:r>
            <a:r>
              <a:rPr lang="en-US" dirty="0" err="1" smtClean="0"/>
              <a:t>esquema</a:t>
            </a:r>
            <a:r>
              <a:rPr lang="en-US" dirty="0" smtClean="0"/>
              <a:t> </a:t>
            </a:r>
            <a:r>
              <a:rPr lang="en-US" dirty="0" err="1" smtClean="0"/>
              <a:t>Manoela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bolsas</a:t>
            </a:r>
            <a:r>
              <a:rPr lang="en-US" dirty="0" smtClean="0"/>
              <a:t> com </a:t>
            </a:r>
            <a:r>
              <a:rPr lang="en-US" dirty="0" err="1" smtClean="0"/>
              <a:t>corte</a:t>
            </a:r>
            <a:r>
              <a:rPr lang="en-US" dirty="0" smtClean="0"/>
              <a:t> das </a:t>
            </a:r>
            <a:r>
              <a:rPr lang="en-US" dirty="0" err="1" smtClean="0"/>
              <a:t>bolsas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1B0F-B730-478E-8DD9-77B0668DFE1D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Metas</a:t>
            </a:r>
            <a:r>
              <a:rPr lang="en-US" dirty="0" smtClean="0"/>
              <a:t> </a:t>
            </a:r>
            <a:r>
              <a:rPr lang="en-US" dirty="0" err="1" smtClean="0"/>
              <a:t>apresentadas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2009 </a:t>
            </a:r>
            <a:r>
              <a:rPr lang="en-US" baseline="0" dirty="0" err="1" smtClean="0"/>
              <a:t>não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cumpridas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1B0F-B730-478E-8DD9-77B0668DFE1D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base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pirâmide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são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coleções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pois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mesma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suporta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fomenta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todas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outras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pesquisas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além</a:t>
            </a:r>
            <a:r>
              <a:rPr lang="en-US" baseline="0" dirty="0" smtClean="0"/>
              <a:t> de ser </a:t>
            </a:r>
            <a:r>
              <a:rPr lang="en-US" baseline="0" dirty="0" err="1" smtClean="0"/>
              <a:t>atemporal</a:t>
            </a:r>
            <a:r>
              <a:rPr lang="en-US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1B0F-B730-478E-8DD9-77B0668DFE1D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Principais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problemas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coleções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Brasil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1B0F-B730-478E-8DD9-77B0668DFE1D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Implementação</a:t>
            </a:r>
            <a:r>
              <a:rPr lang="en-US" dirty="0" smtClean="0"/>
              <a:t> anterior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1B0F-B730-478E-8DD9-77B0668DFE1D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Distribuição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núcleos</a:t>
            </a:r>
            <a:r>
              <a:rPr lang="en-US" baseline="0" dirty="0" smtClean="0"/>
              <a:t>, as </a:t>
            </a:r>
            <a:r>
              <a:rPr lang="en-US" baseline="0" dirty="0" err="1" smtClean="0"/>
              <a:t>ações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anteriores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planejadas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levadas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termo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núcleos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acabou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ficando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concentrada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Manaus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1B0F-B730-478E-8DD9-77B0668DFE1D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Limitações</a:t>
            </a:r>
            <a:r>
              <a:rPr lang="en-US" dirty="0" smtClean="0"/>
              <a:t>: </a:t>
            </a:r>
            <a:r>
              <a:rPr lang="en-US" dirty="0" err="1" smtClean="0"/>
              <a:t>esquema</a:t>
            </a:r>
            <a:r>
              <a:rPr lang="en-US" dirty="0" smtClean="0"/>
              <a:t> </a:t>
            </a:r>
            <a:r>
              <a:rPr lang="en-US" dirty="0" err="1" smtClean="0"/>
              <a:t>Manoela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bolsas</a:t>
            </a:r>
            <a:r>
              <a:rPr lang="en-US" dirty="0" smtClean="0"/>
              <a:t> com </a:t>
            </a:r>
            <a:r>
              <a:rPr lang="en-US" dirty="0" err="1" smtClean="0"/>
              <a:t>corte</a:t>
            </a:r>
            <a:r>
              <a:rPr lang="en-US" dirty="0" smtClean="0"/>
              <a:t> das </a:t>
            </a:r>
            <a:r>
              <a:rPr lang="en-US" dirty="0" err="1" smtClean="0"/>
              <a:t>bolsas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1B0F-B730-478E-8DD9-77B0668DFE1D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Infraestrutura</a:t>
            </a:r>
            <a:r>
              <a:rPr lang="en-US" dirty="0" smtClean="0"/>
              <a:t> </a:t>
            </a:r>
            <a:r>
              <a:rPr lang="en-US" dirty="0" err="1" smtClean="0"/>
              <a:t>básic</a:t>
            </a:r>
            <a:r>
              <a:rPr lang="en-US" baseline="0" dirty="0" err="1" smtClean="0"/>
              <a:t>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tmbém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envolve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espaço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1B0F-B730-478E-8DD9-77B0668DFE1D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Implementação</a:t>
            </a:r>
            <a:r>
              <a:rPr lang="en-US" dirty="0" smtClean="0"/>
              <a:t> do PPBIO </a:t>
            </a:r>
            <a:r>
              <a:rPr lang="en-US" dirty="0" err="1" smtClean="0"/>
              <a:t>atual</a:t>
            </a:r>
            <a:r>
              <a:rPr lang="en-US" dirty="0" smtClean="0"/>
              <a:t> </a:t>
            </a:r>
            <a:r>
              <a:rPr lang="en-US" dirty="0" err="1" smtClean="0"/>
              <a:t>CNPq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1B0F-B730-478E-8DD9-77B0668DFE1D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resultados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1B0F-B730-478E-8DD9-77B0668DFE1D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020-4E02-41A2-AF0E-EB10BA2216C7}" type="datetimeFigureOut">
              <a:rPr lang="pt-BR" smtClean="0"/>
              <a:pPr/>
              <a:t>24/08/2010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6CBF-65AF-4FA4-BDBB-BC31D09BA6F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020-4E02-41A2-AF0E-EB10BA2216C7}" type="datetimeFigureOut">
              <a:rPr lang="pt-BR" smtClean="0"/>
              <a:pPr/>
              <a:t>24/08/2010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6CBF-65AF-4FA4-BDBB-BC31D09BA6F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020-4E02-41A2-AF0E-EB10BA2216C7}" type="datetimeFigureOut">
              <a:rPr lang="pt-BR" smtClean="0"/>
              <a:pPr/>
              <a:t>24/08/2010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6CBF-65AF-4FA4-BDBB-BC31D09BA6F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020-4E02-41A2-AF0E-EB10BA2216C7}" type="datetimeFigureOut">
              <a:rPr lang="pt-BR" smtClean="0"/>
              <a:pPr/>
              <a:t>24/08/2010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6CBF-65AF-4FA4-BDBB-BC31D09BA6F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020-4E02-41A2-AF0E-EB10BA2216C7}" type="datetimeFigureOut">
              <a:rPr lang="pt-BR" smtClean="0"/>
              <a:pPr/>
              <a:t>24/08/2010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6CBF-65AF-4FA4-BDBB-BC31D09BA6F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020-4E02-41A2-AF0E-EB10BA2216C7}" type="datetimeFigureOut">
              <a:rPr lang="pt-BR" smtClean="0"/>
              <a:pPr/>
              <a:t>24/08/2010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6CBF-65AF-4FA4-BDBB-BC31D09BA6F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020-4E02-41A2-AF0E-EB10BA2216C7}" type="datetimeFigureOut">
              <a:rPr lang="pt-BR" smtClean="0"/>
              <a:pPr/>
              <a:t>24/08/2010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6CBF-65AF-4FA4-BDBB-BC31D09BA6F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020-4E02-41A2-AF0E-EB10BA2216C7}" type="datetimeFigureOut">
              <a:rPr lang="pt-BR" smtClean="0"/>
              <a:pPr/>
              <a:t>24/08/2010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6CBF-65AF-4FA4-BDBB-BC31D09BA6F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020-4E02-41A2-AF0E-EB10BA2216C7}" type="datetimeFigureOut">
              <a:rPr lang="pt-BR" smtClean="0"/>
              <a:pPr/>
              <a:t>24/08/2010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6CBF-65AF-4FA4-BDBB-BC31D09BA6F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020-4E02-41A2-AF0E-EB10BA2216C7}" type="datetimeFigureOut">
              <a:rPr lang="pt-BR" smtClean="0"/>
              <a:pPr/>
              <a:t>24/08/2010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6CBF-65AF-4FA4-BDBB-BC31D09BA6F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5020-4E02-41A2-AF0E-EB10BA2216C7}" type="datetimeFigureOut">
              <a:rPr lang="pt-BR" smtClean="0"/>
              <a:pPr/>
              <a:t>24/08/2010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6CBF-65AF-4FA4-BDBB-BC31D09BA6F2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5020-4E02-41A2-AF0E-EB10BA2216C7}" type="datetimeFigureOut">
              <a:rPr lang="pt-BR" smtClean="0"/>
              <a:pPr/>
              <a:t>24/08/2010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6CBF-65AF-4FA4-BDBB-BC31D09BA6F2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4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4136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Desenvolvimento dos acervos das Coleções da Rede </a:t>
            </a:r>
            <a:r>
              <a:rPr lang="pt-BR" b="1" dirty="0" err="1" smtClean="0"/>
              <a:t>PPBio</a:t>
            </a:r>
            <a:r>
              <a:rPr lang="pt-BR" b="1" dirty="0" smtClean="0"/>
              <a:t> Amazônia Ocidental 2009-2010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5776" y="38862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 smtClean="0">
                <a:solidFill>
                  <a:schemeClr val="accent3">
                    <a:lumMod val="50000"/>
                  </a:schemeClr>
                </a:solidFill>
              </a:rPr>
              <a:t>Ana </a:t>
            </a:r>
            <a:r>
              <a:rPr lang="en-US" sz="4200" dirty="0" err="1" smtClean="0">
                <a:solidFill>
                  <a:schemeClr val="accent3">
                    <a:lumMod val="50000"/>
                  </a:schemeClr>
                </a:solidFill>
              </a:rPr>
              <a:t>Lúcia</a:t>
            </a:r>
            <a:r>
              <a:rPr lang="en-US" sz="4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200" dirty="0" err="1" smtClean="0">
                <a:solidFill>
                  <a:schemeClr val="accent3">
                    <a:lumMod val="50000"/>
                  </a:schemeClr>
                </a:solidFill>
              </a:rPr>
              <a:t>Tourinho</a:t>
            </a:r>
            <a:endParaRPr lang="en-US" sz="4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Rede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Manaus</a:t>
            </a:r>
          </a:p>
          <a:p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Programa de Pesquisa em Biodiversidade </a:t>
            </a:r>
            <a:r>
              <a:rPr lang="pt-BR" dirty="0" err="1" smtClean="0">
                <a:solidFill>
                  <a:schemeClr val="accent3">
                    <a:lumMod val="50000"/>
                  </a:schemeClr>
                </a:solidFill>
              </a:rPr>
              <a:t>PPBio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 Amazônia Ocidental</a:t>
            </a: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19" descr="E:\Meus documentos\Figuras\Fotos da Coleção\Col. de Aves -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680" y="1565101"/>
            <a:ext cx="1571625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0" descr="C:\Documents and Settings\Celio Magalhaes\My Documents\I N P A\PPBio\Apresentações\Slide-show - COP8\Coleções INPA 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992" y="3670126"/>
            <a:ext cx="2209800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2" descr="C:\WINDOWS\Meus documentos\Fotos e figuras\Coleções\INPA - Col. Microbiológica\DSC01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242" y="5241751"/>
            <a:ext cx="20955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" name="Grupo 9"/>
          <p:cNvGrpSpPr/>
          <p:nvPr/>
        </p:nvGrpSpPr>
        <p:grpSpPr>
          <a:xfrm>
            <a:off x="10080" y="-27364"/>
            <a:ext cx="9915416" cy="1654204"/>
            <a:chOff x="10080" y="-27364"/>
            <a:chExt cx="9915416" cy="1654204"/>
          </a:xfrm>
        </p:grpSpPr>
        <p:pic>
          <p:nvPicPr>
            <p:cNvPr id="8" name="Picture 5" descr="C:\Users\Flavia\Documents\Flavia\..PPBio Flávia\Logos e CIA\Banner PPBio - Port 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80" y="-27364"/>
              <a:ext cx="9133920" cy="142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CaixaDeTexto 8"/>
            <p:cNvSpPr txBox="1"/>
            <p:nvPr/>
          </p:nvSpPr>
          <p:spPr>
            <a:xfrm>
              <a:off x="4427984" y="980728"/>
              <a:ext cx="5497512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r>
                <a:rPr lang="pt-BR" b="1" cap="small" dirty="0">
                  <a:solidFill>
                    <a:schemeClr val="bg1">
                      <a:lumMod val="95000"/>
                    </a:schemeClr>
                  </a:solidFill>
                </a:rPr>
                <a:t>Seminário de integração do PPBio - agosto/2010</a:t>
              </a:r>
            </a:p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endParaRPr lang="pt-BR" b="1" cap="smal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8"/>
          <p:cNvSpPr txBox="1">
            <a:spLocks noChangeArrowheads="1"/>
          </p:cNvSpPr>
          <p:nvPr/>
        </p:nvSpPr>
        <p:spPr bwMode="auto">
          <a:xfrm>
            <a:off x="3886200" y="1066800"/>
            <a:ext cx="4953000" cy="557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b="1" dirty="0">
                <a:solidFill>
                  <a:srgbClr val="969696"/>
                </a:solidFill>
                <a:latin typeface="Arial" charset="0"/>
              </a:rPr>
              <a:t>Componente Coleções Biológicas</a:t>
            </a:r>
          </a:p>
          <a:p>
            <a:pPr algn="just" eaLnBrk="0" hangingPunct="0">
              <a:lnSpc>
                <a:spcPct val="60000"/>
              </a:lnSpc>
            </a:pPr>
            <a:endParaRPr lang="pt-BR" sz="1800" b="1" dirty="0">
              <a:solidFill>
                <a:srgbClr val="969696"/>
              </a:solidFill>
              <a:latin typeface="Arial" charset="0"/>
            </a:endParaRPr>
          </a:p>
          <a:p>
            <a:pPr algn="ctr" eaLnBrk="0" hangingPunct="0"/>
            <a:r>
              <a:rPr lang="pt-BR" sz="1800" b="1" dirty="0">
                <a:solidFill>
                  <a:srgbClr val="969696"/>
                </a:solidFill>
                <a:latin typeface="Arial" charset="0"/>
              </a:rPr>
              <a:t>Atividades / Ações:</a:t>
            </a:r>
            <a:endParaRPr lang="pt-BR" sz="1800" dirty="0">
              <a:solidFill>
                <a:srgbClr val="969696"/>
              </a:solidFill>
              <a:latin typeface="Arial" charset="0"/>
            </a:endParaRPr>
          </a:p>
          <a:p>
            <a:pPr algn="just" eaLnBrk="0" hangingPunct="0">
              <a:lnSpc>
                <a:spcPct val="140000"/>
              </a:lnSpc>
            </a:pPr>
            <a:r>
              <a:rPr lang="pt-BR" sz="1800" b="1" dirty="0">
                <a:solidFill>
                  <a:srgbClr val="969696"/>
                </a:solidFill>
                <a:latin typeface="Arial" charset="0"/>
              </a:rPr>
              <a:t>Gestão da informação</a:t>
            </a:r>
            <a:r>
              <a:rPr lang="pt-BR" sz="1800" dirty="0">
                <a:solidFill>
                  <a:srgbClr val="969696"/>
                </a:solidFill>
                <a:latin typeface="Arial" charset="0"/>
              </a:rPr>
              <a:t>:</a:t>
            </a:r>
          </a:p>
          <a:p>
            <a:pPr algn="just" eaLnBrk="0" hangingPunct="0"/>
            <a:r>
              <a:rPr lang="pt-BR" sz="1800" dirty="0">
                <a:solidFill>
                  <a:srgbClr val="969696"/>
                </a:solidFill>
                <a:latin typeface="Arial" charset="0"/>
              </a:rPr>
              <a:t>   </a:t>
            </a:r>
            <a:r>
              <a:rPr lang="pt-BR" sz="1600" dirty="0">
                <a:solidFill>
                  <a:srgbClr val="969696"/>
                </a:solidFill>
                <a:latin typeface="Arial" charset="0"/>
              </a:rPr>
              <a:t>- Núcleo de </a:t>
            </a:r>
            <a:r>
              <a:rPr lang="pt-BR" sz="1600" dirty="0" err="1">
                <a:solidFill>
                  <a:srgbClr val="969696"/>
                </a:solidFill>
                <a:latin typeface="Arial" charset="0"/>
              </a:rPr>
              <a:t>Biogeoinformática</a:t>
            </a:r>
            <a:endParaRPr lang="pt-BR" sz="1600" dirty="0">
              <a:latin typeface="Arial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pt-BR" sz="1600" dirty="0">
                <a:latin typeface="Arial" charset="0"/>
              </a:rPr>
              <a:t>   - Páginas Web</a:t>
            </a:r>
            <a:endParaRPr lang="pt-BR" sz="1800" dirty="0">
              <a:latin typeface="Arial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pt-BR" sz="1800" b="1" dirty="0">
                <a:latin typeface="Arial" charset="0"/>
              </a:rPr>
              <a:t>Informatização</a:t>
            </a:r>
            <a:r>
              <a:rPr lang="pt-BR" sz="1800" dirty="0">
                <a:latin typeface="Arial" charset="0"/>
              </a:rPr>
              <a:t>:</a:t>
            </a:r>
          </a:p>
          <a:p>
            <a:pPr eaLnBrk="0" hangingPunct="0">
              <a:lnSpc>
                <a:spcPct val="90000"/>
              </a:lnSpc>
            </a:pPr>
            <a:r>
              <a:rPr lang="pt-BR" sz="1800" dirty="0">
                <a:latin typeface="Arial" charset="0"/>
              </a:rPr>
              <a:t>   </a:t>
            </a:r>
            <a:r>
              <a:rPr lang="pt-BR" sz="1600" dirty="0">
                <a:solidFill>
                  <a:srgbClr val="969696"/>
                </a:solidFill>
                <a:latin typeface="Arial" charset="0"/>
              </a:rPr>
              <a:t>- aplicativos para gerenciamento de dados</a:t>
            </a:r>
          </a:p>
          <a:p>
            <a:pPr eaLnBrk="0" hangingPunct="0">
              <a:lnSpc>
                <a:spcPct val="120000"/>
              </a:lnSpc>
            </a:pPr>
            <a:r>
              <a:rPr lang="pt-BR" sz="1600" dirty="0">
                <a:latin typeface="Arial" charset="0"/>
              </a:rPr>
              <a:t>   </a:t>
            </a:r>
            <a:r>
              <a:rPr lang="pt-BR" sz="1600" dirty="0">
                <a:solidFill>
                  <a:srgbClr val="969696"/>
                </a:solidFill>
                <a:latin typeface="Arial" charset="0"/>
              </a:rPr>
              <a:t>- digitação / digitalização</a:t>
            </a:r>
            <a:endParaRPr lang="pt-BR" sz="1600" dirty="0">
              <a:latin typeface="Arial" charset="0"/>
            </a:endParaRPr>
          </a:p>
          <a:p>
            <a:pPr eaLnBrk="0" hangingPunct="0"/>
            <a:r>
              <a:rPr lang="pt-BR" sz="1600" dirty="0">
                <a:latin typeface="Arial" charset="0"/>
              </a:rPr>
              <a:t>   </a:t>
            </a:r>
            <a:r>
              <a:rPr lang="pt-BR" sz="1600" b="1" dirty="0">
                <a:latin typeface="Arial" charset="0"/>
              </a:rPr>
              <a:t>- disponibilização para acesso online</a:t>
            </a:r>
          </a:p>
          <a:p>
            <a:pPr eaLnBrk="0" hangingPunct="0"/>
            <a:r>
              <a:rPr lang="pt-BR" sz="1600" b="1" dirty="0">
                <a:latin typeface="Arial" charset="0"/>
              </a:rPr>
              <a:t>   - integração de bancos de dados</a:t>
            </a:r>
            <a:r>
              <a:rPr lang="pt-BR" sz="1600" dirty="0">
                <a:latin typeface="Arial" charset="0"/>
              </a:rPr>
              <a:t> </a:t>
            </a:r>
          </a:p>
          <a:p>
            <a:pPr eaLnBrk="0" hangingPunct="0"/>
            <a:r>
              <a:rPr lang="pt-BR" sz="1800" b="1" dirty="0">
                <a:solidFill>
                  <a:srgbClr val="969696"/>
                </a:solidFill>
                <a:latin typeface="Arial" charset="0"/>
              </a:rPr>
              <a:t>Qualificação</a:t>
            </a:r>
            <a:r>
              <a:rPr lang="pt-BR" sz="1800" dirty="0">
                <a:solidFill>
                  <a:srgbClr val="969696"/>
                </a:solidFill>
                <a:latin typeface="Arial" charset="0"/>
              </a:rPr>
              <a:t>: 		   </a:t>
            </a:r>
          </a:p>
          <a:p>
            <a:pPr algn="just" eaLnBrk="0" hangingPunct="0"/>
            <a:r>
              <a:rPr lang="pt-BR" sz="1800" dirty="0">
                <a:solidFill>
                  <a:srgbClr val="969696"/>
                </a:solidFill>
                <a:latin typeface="Arial" charset="0"/>
              </a:rPr>
              <a:t>   </a:t>
            </a:r>
            <a:r>
              <a:rPr lang="pt-BR" sz="1600" dirty="0">
                <a:solidFill>
                  <a:srgbClr val="969696"/>
                </a:solidFill>
                <a:latin typeface="Arial" charset="0"/>
              </a:rPr>
              <a:t>- Informação taxonômica</a:t>
            </a:r>
          </a:p>
          <a:p>
            <a:pPr algn="just" eaLnBrk="0" hangingPunct="0"/>
            <a:r>
              <a:rPr lang="pt-BR" sz="1600" dirty="0">
                <a:solidFill>
                  <a:srgbClr val="969696"/>
                </a:solidFill>
                <a:latin typeface="Arial" charset="0"/>
              </a:rPr>
              <a:t>   - Limpeza de dados</a:t>
            </a:r>
            <a:r>
              <a:rPr lang="pt-BR" sz="1800" dirty="0">
                <a:solidFill>
                  <a:srgbClr val="969696"/>
                </a:solidFill>
                <a:latin typeface="Arial" charset="0"/>
              </a:rPr>
              <a:t> </a:t>
            </a:r>
          </a:p>
          <a:p>
            <a:pPr eaLnBrk="0" hangingPunct="0"/>
            <a:r>
              <a:rPr lang="pt-BR" sz="1800" b="1" dirty="0">
                <a:latin typeface="Arial" charset="0"/>
              </a:rPr>
              <a:t>Capacitação: 	</a:t>
            </a:r>
            <a:r>
              <a:rPr lang="pt-BR" sz="1800" dirty="0">
                <a:latin typeface="Arial" charset="0"/>
              </a:rPr>
              <a:t>	   </a:t>
            </a:r>
          </a:p>
          <a:p>
            <a:pPr eaLnBrk="0" hangingPunct="0"/>
            <a:r>
              <a:rPr lang="pt-BR" sz="1800" b="1" dirty="0">
                <a:latin typeface="Arial" charset="0"/>
              </a:rPr>
              <a:t>   </a:t>
            </a:r>
            <a:r>
              <a:rPr lang="pt-BR" sz="1600" b="1" dirty="0">
                <a:latin typeface="Arial" charset="0"/>
              </a:rPr>
              <a:t>- Treinamento em técnicas de curadoria</a:t>
            </a:r>
          </a:p>
          <a:p>
            <a:pPr eaLnBrk="0" hangingPunct="0"/>
            <a:r>
              <a:rPr lang="pt-BR" sz="1600" b="1" dirty="0">
                <a:latin typeface="Arial" charset="0"/>
              </a:rPr>
              <a:t>   - Cursos/oficinas - Brahms /</a:t>
            </a:r>
            <a:r>
              <a:rPr lang="pt-BR" sz="1600" dirty="0">
                <a:latin typeface="Arial" charset="0"/>
              </a:rPr>
              <a:t> </a:t>
            </a:r>
            <a:r>
              <a:rPr lang="pt-BR" sz="1600" dirty="0" err="1">
                <a:latin typeface="Arial" charset="0"/>
              </a:rPr>
              <a:t>Specify</a:t>
            </a:r>
            <a:r>
              <a:rPr lang="pt-BR" sz="1600" dirty="0">
                <a:latin typeface="Arial" charset="0"/>
              </a:rPr>
              <a:t> </a:t>
            </a:r>
            <a:endParaRPr lang="pt-BR" sz="1800" dirty="0">
              <a:latin typeface="Arial" charset="0"/>
            </a:endParaRPr>
          </a:p>
          <a:p>
            <a:pPr algn="just" eaLnBrk="0" hangingPunct="0"/>
            <a:r>
              <a:rPr lang="pt-BR" sz="1800" b="1" dirty="0" err="1">
                <a:latin typeface="Arial" charset="0"/>
              </a:rPr>
              <a:t>Infra-estrutura</a:t>
            </a:r>
            <a:r>
              <a:rPr lang="pt-BR" sz="1800" b="1" dirty="0">
                <a:latin typeface="Arial" charset="0"/>
              </a:rPr>
              <a:t>:</a:t>
            </a:r>
          </a:p>
          <a:p>
            <a:pPr algn="just" eaLnBrk="0" hangingPunct="0"/>
            <a:r>
              <a:rPr lang="pt-BR" sz="1800" b="1" dirty="0">
                <a:latin typeface="Arial" charset="0"/>
              </a:rPr>
              <a:t>   </a:t>
            </a:r>
            <a:r>
              <a:rPr lang="pt-BR" sz="1600" b="1" dirty="0">
                <a:latin typeface="Arial" charset="0"/>
              </a:rPr>
              <a:t>- melhoria de instalações e equipamentos</a:t>
            </a:r>
          </a:p>
          <a:p>
            <a:pPr algn="just" eaLnBrk="0" hangingPunct="0">
              <a:lnSpc>
                <a:spcPct val="110000"/>
              </a:lnSpc>
            </a:pPr>
            <a:r>
              <a:rPr lang="pt-BR" sz="1600" b="1" dirty="0">
                <a:latin typeface="Arial" charset="0"/>
              </a:rPr>
              <a:t>   - preservação dos acervos</a:t>
            </a:r>
            <a:r>
              <a:rPr lang="pt-BR" sz="1800" b="1" dirty="0">
                <a:latin typeface="Arial" charset="0"/>
              </a:rPr>
              <a:t> </a:t>
            </a:r>
          </a:p>
        </p:txBody>
      </p:sp>
      <p:grpSp>
        <p:nvGrpSpPr>
          <p:cNvPr id="2" name="Group 2070"/>
          <p:cNvGrpSpPr>
            <a:grpSpLocks/>
          </p:cNvGrpSpPr>
          <p:nvPr/>
        </p:nvGrpSpPr>
        <p:grpSpPr bwMode="auto">
          <a:xfrm>
            <a:off x="304800" y="1708150"/>
            <a:ext cx="3276600" cy="4235450"/>
            <a:chOff x="384" y="1532"/>
            <a:chExt cx="2064" cy="2668"/>
          </a:xfrm>
        </p:grpSpPr>
        <p:sp>
          <p:nvSpPr>
            <p:cNvPr id="3079" name="Text Box 2071"/>
            <p:cNvSpPr txBox="1">
              <a:spLocks noChangeArrowheads="1"/>
            </p:cNvSpPr>
            <p:nvPr/>
          </p:nvSpPr>
          <p:spPr bwMode="auto">
            <a:xfrm>
              <a:off x="532" y="1532"/>
              <a:ext cx="181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pt-BR" b="1" dirty="0" smtClean="0">
                  <a:latin typeface="Arial" charset="0"/>
                </a:rPr>
                <a:t>Rede Manaus I </a:t>
              </a:r>
              <a:r>
                <a:rPr lang="pt-BR" b="1" dirty="0">
                  <a:latin typeface="Arial" charset="0"/>
                </a:rPr>
                <a:t>N P A</a:t>
              </a:r>
              <a:endParaRPr lang="pt-BR" dirty="0"/>
            </a:p>
          </p:txBody>
        </p:sp>
        <p:sp>
          <p:nvSpPr>
            <p:cNvPr id="3080" name="AutoShape 2072"/>
            <p:cNvSpPr>
              <a:spLocks noChangeArrowheads="1"/>
            </p:cNvSpPr>
            <p:nvPr/>
          </p:nvSpPr>
          <p:spPr bwMode="auto">
            <a:xfrm>
              <a:off x="1200" y="3600"/>
              <a:ext cx="288" cy="1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3081" name="Picture 2073" descr="C:\Documents and Settings\Usuario\Meus documentos\PPBio\Disseminação\Slide-show - COP8\Coleções INPA 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968"/>
              <a:ext cx="2064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2" name="Text Box 2074"/>
            <p:cNvSpPr txBox="1">
              <a:spLocks noChangeArrowheads="1"/>
            </p:cNvSpPr>
            <p:nvPr/>
          </p:nvSpPr>
          <p:spPr bwMode="auto">
            <a:xfrm>
              <a:off x="384" y="3866"/>
              <a:ext cx="187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pt-BR">
                  <a:latin typeface="Arial" charset="0"/>
                </a:rPr>
                <a:t>Amazônia ocidental</a:t>
              </a:r>
              <a:endParaRPr lang="pt-BR"/>
            </a:p>
          </p:txBody>
        </p:sp>
      </p:grpSp>
      <p:grpSp>
        <p:nvGrpSpPr>
          <p:cNvPr id="3" name="Grupo 27"/>
          <p:cNvGrpSpPr/>
          <p:nvPr/>
        </p:nvGrpSpPr>
        <p:grpSpPr>
          <a:xfrm>
            <a:off x="10080" y="-27364"/>
            <a:ext cx="9915416" cy="1654204"/>
            <a:chOff x="10080" y="-27364"/>
            <a:chExt cx="9915416" cy="1654204"/>
          </a:xfrm>
        </p:grpSpPr>
        <p:pic>
          <p:nvPicPr>
            <p:cNvPr id="29" name="Picture 5" descr="C:\Users\Flavia\Documents\Flavia\..PPBio Flávia\Logos e CIA\Banner PPBio - Port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0" y="-27364"/>
              <a:ext cx="9133920" cy="142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CaixaDeTexto 29"/>
            <p:cNvSpPr txBox="1"/>
            <p:nvPr/>
          </p:nvSpPr>
          <p:spPr>
            <a:xfrm>
              <a:off x="4427984" y="980728"/>
              <a:ext cx="5497512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r>
                <a:rPr lang="pt-BR" b="1" cap="small" dirty="0">
                  <a:solidFill>
                    <a:schemeClr val="bg1">
                      <a:lumMod val="95000"/>
                    </a:schemeClr>
                  </a:solidFill>
                </a:rPr>
                <a:t>Seminário de integração do PPBio - agosto/2010</a:t>
              </a:r>
            </a:p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endParaRPr lang="pt-BR" b="1" cap="smal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original de </a:t>
            </a:r>
            <a:r>
              <a:rPr lang="en-US" dirty="0" err="1" smtClean="0"/>
              <a:t>implementação</a:t>
            </a:r>
            <a:r>
              <a:rPr lang="en-US" dirty="0" smtClean="0"/>
              <a:t> e </a:t>
            </a:r>
            <a:r>
              <a:rPr lang="en-US" dirty="0" err="1" smtClean="0"/>
              <a:t>Desenvolvimento</a:t>
            </a:r>
            <a:r>
              <a:rPr lang="en-US" dirty="0" smtClean="0"/>
              <a:t> do </a:t>
            </a:r>
            <a:r>
              <a:rPr lang="en-US" dirty="0" err="1" smtClean="0"/>
              <a:t>Programa</a:t>
            </a:r>
            <a:endParaRPr lang="pt-B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11780" y="1520716"/>
            <a:ext cx="3591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000" b="1" dirty="0" err="1">
                <a:solidFill>
                  <a:srgbClr val="000000"/>
                </a:solidFill>
                <a:latin typeface="Arial" charset="0"/>
              </a:rPr>
              <a:t>Informatização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43808" y="5995858"/>
            <a:ext cx="3951923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Disponibilização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on-line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0027" y="4318208"/>
            <a:ext cx="2647473" cy="82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Gerenciamento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de dados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92253" y="4392503"/>
            <a:ext cx="2438877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Estratégias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Conservação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750" y="3662412"/>
            <a:ext cx="687228" cy="572929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3891012"/>
            <a:ext cx="220028" cy="1954530"/>
          </a:xfrm>
          <a:prstGeom prst="rect">
            <a:avLst/>
          </a:prstGeom>
          <a:noFill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148" y="3672414"/>
            <a:ext cx="668655" cy="772953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" y="4252486"/>
            <a:ext cx="2833212" cy="93440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877272"/>
            <a:ext cx="4001929" cy="754380"/>
          </a:xfrm>
          <a:prstGeom prst="rect">
            <a:avLst/>
          </a:prstGeom>
          <a:noFill/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7950" y="4329639"/>
            <a:ext cx="2628900" cy="972978"/>
          </a:xfrm>
          <a:prstGeom prst="rect">
            <a:avLst/>
          </a:prstGeom>
          <a:noFill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4700" y="2443689"/>
            <a:ext cx="2573178" cy="125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536" y="118587"/>
            <a:ext cx="8208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4000" b="1" dirty="0" err="1" smtClean="0">
                <a:solidFill>
                  <a:srgbClr val="000000"/>
                </a:solidFill>
                <a:latin typeface="Arial" charset="0"/>
              </a:rPr>
              <a:t>Enfoque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</a:rPr>
              <a:t>na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</a:rPr>
              <a:t>Capacitação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de RH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7473" y="1196752"/>
            <a:ext cx="1147413" cy="1337851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2694623"/>
            <a:ext cx="1763078" cy="754380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84422" y="2838927"/>
            <a:ext cx="1647348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Bolsas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1548" y="3486150"/>
            <a:ext cx="1983105" cy="1353027"/>
          </a:xfrm>
          <a:prstGeom prst="rect">
            <a:avLst/>
          </a:prstGeom>
          <a:noFill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41559" y="4050507"/>
            <a:ext cx="183451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Organização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dos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acervos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4573" y="5019199"/>
            <a:ext cx="372904" cy="381476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8925" y="5543550"/>
            <a:ext cx="2706053" cy="848678"/>
          </a:xfrm>
          <a:prstGeom prst="rect">
            <a:avLst/>
          </a:prstGeom>
          <a:noFill/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914650" y="5603558"/>
            <a:ext cx="183308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Digitação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dos dados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9274" y="3123248"/>
            <a:ext cx="3220403" cy="1973104"/>
          </a:xfrm>
          <a:prstGeom prst="rect">
            <a:avLst/>
          </a:prstGeom>
          <a:noFill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0700" y="5429250"/>
            <a:ext cx="2153127" cy="971550"/>
          </a:xfrm>
          <a:prstGeom prst="rect">
            <a:avLst/>
          </a:prstGeom>
          <a:noFill/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526405" y="5486400"/>
            <a:ext cx="222599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Limpeza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banco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de dados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526405" y="3291840"/>
            <a:ext cx="334041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Melhoria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informação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taxonômica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/>
          <a:srcRect l="3184" r="37281" b="49536"/>
          <a:stretch>
            <a:fillRect/>
          </a:stretch>
        </p:blipFill>
        <p:spPr bwMode="auto">
          <a:xfrm>
            <a:off x="4355976" y="717608"/>
            <a:ext cx="3600400" cy="2279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51448" y="719211"/>
            <a:ext cx="8478202" cy="6526213"/>
            <a:chOff x="151448" y="719211"/>
            <a:chExt cx="8478202" cy="6526213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3275" y="3959299"/>
              <a:ext cx="3248978" cy="3248978"/>
            </a:xfrm>
            <a:prstGeom prst="rect">
              <a:avLst/>
            </a:prstGeom>
            <a:noFill/>
          </p:spPr>
        </p:pic>
        <p:pic>
          <p:nvPicPr>
            <p:cNvPr id="2150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324" y="747786"/>
              <a:ext cx="2410301" cy="3487579"/>
            </a:xfrm>
            <a:prstGeom prst="rect">
              <a:avLst/>
            </a:prstGeom>
            <a:noFill/>
          </p:spPr>
        </p:pic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51773" y="747786"/>
              <a:ext cx="2830354" cy="3477578"/>
            </a:xfrm>
            <a:prstGeom prst="rect">
              <a:avLst/>
            </a:prstGeom>
            <a:noFill/>
          </p:spPr>
        </p:pic>
        <p:pic>
          <p:nvPicPr>
            <p:cNvPr id="2151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050" y="719211"/>
              <a:ext cx="2514600" cy="4221957"/>
            </a:xfrm>
            <a:prstGeom prst="rect">
              <a:avLst/>
            </a:prstGeom>
            <a:noFill/>
          </p:spPr>
        </p:pic>
        <p:pic>
          <p:nvPicPr>
            <p:cNvPr id="2151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1448" y="4396497"/>
              <a:ext cx="1850232" cy="1534478"/>
            </a:xfrm>
            <a:prstGeom prst="rect">
              <a:avLst/>
            </a:prstGeom>
            <a:noFill/>
          </p:spPr>
        </p:pic>
        <p:pic>
          <p:nvPicPr>
            <p:cNvPr id="2151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66023" y="4302199"/>
              <a:ext cx="1268730" cy="1838802"/>
            </a:xfrm>
            <a:prstGeom prst="rect">
              <a:avLst/>
            </a:prstGeom>
            <a:noFill/>
          </p:spPr>
        </p:pic>
        <p:pic>
          <p:nvPicPr>
            <p:cNvPr id="21514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866448" y="4845124"/>
              <a:ext cx="2430304" cy="2400300"/>
            </a:xfrm>
            <a:prstGeom prst="rect">
              <a:avLst/>
            </a:prstGeom>
            <a:noFill/>
          </p:spPr>
        </p:pic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1111568" y="3956758"/>
              <a:ext cx="1134428" cy="13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dirty="0" err="1">
                  <a:solidFill>
                    <a:srgbClr val="000000"/>
                  </a:solidFill>
                  <a:latin typeface="Arial" charset="0"/>
                </a:rPr>
                <a:t>Foto:Ingrid</a:t>
              </a:r>
              <a:r>
                <a:rPr lang="en-US" sz="9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charset="0"/>
                </a:rPr>
                <a:t>Macedo</a:t>
              </a:r>
              <a:endParaRPr lang="en-US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3254693" y="4028196"/>
              <a:ext cx="1134428" cy="13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dirty="0" err="1">
                  <a:solidFill>
                    <a:srgbClr val="000000"/>
                  </a:solidFill>
                  <a:latin typeface="Arial" charset="0"/>
                </a:rPr>
                <a:t>Foto:Ingrid</a:t>
              </a:r>
              <a:r>
                <a:rPr lang="en-US" sz="9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charset="0"/>
                </a:rPr>
                <a:t>Macedo</a:t>
              </a:r>
              <a:endParaRPr lang="en-US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6112193" y="4655418"/>
              <a:ext cx="1134428" cy="131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dirty="0" err="1">
                  <a:solidFill>
                    <a:srgbClr val="000000"/>
                  </a:solidFill>
                  <a:latin typeface="Arial" charset="0"/>
                </a:rPr>
                <a:t>Foto:Ingrid</a:t>
              </a:r>
              <a:r>
                <a:rPr lang="en-US" sz="900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Arial" charset="0"/>
                </a:rPr>
                <a:t>Macedo</a:t>
              </a:r>
              <a:endParaRPr lang="en-US" sz="9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Título 1"/>
          <p:cNvSpPr txBox="1">
            <a:spLocks/>
          </p:cNvSpPr>
          <p:nvPr/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Limitações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Principais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23528" y="22768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Infraestrutura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8600" y="0"/>
            <a:ext cx="106870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 b="83020"/>
          <a:stretch>
            <a:fillRect/>
          </a:stretch>
        </p:blipFill>
        <p:spPr bwMode="auto">
          <a:xfrm>
            <a:off x="-612576" y="2492896"/>
            <a:ext cx="115252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 t="46230"/>
          <a:stretch>
            <a:fillRect/>
          </a:stretch>
        </p:blipFill>
        <p:spPr bwMode="auto">
          <a:xfrm>
            <a:off x="-828600" y="4077072"/>
            <a:ext cx="10801200" cy="491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843" t="1196" b="1928"/>
          <a:stretch>
            <a:fillRect/>
          </a:stretch>
        </p:blipFill>
        <p:spPr bwMode="auto">
          <a:xfrm>
            <a:off x="323528" y="836712"/>
            <a:ext cx="8473345" cy="5832648"/>
          </a:xfrm>
          <a:prstGeom prst="rect">
            <a:avLst/>
          </a:prstGeom>
          <a:noFill/>
        </p:spPr>
      </p:pic>
      <p:grpSp>
        <p:nvGrpSpPr>
          <p:cNvPr id="22" name="Grupo 21"/>
          <p:cNvGrpSpPr/>
          <p:nvPr/>
        </p:nvGrpSpPr>
        <p:grpSpPr>
          <a:xfrm>
            <a:off x="866983" y="5437971"/>
            <a:ext cx="2408873" cy="727333"/>
            <a:chOff x="938991" y="5409249"/>
            <a:chExt cx="2408873" cy="727333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5409249"/>
              <a:ext cx="1453852" cy="727333"/>
            </a:xfrm>
            <a:prstGeom prst="rect">
              <a:avLst/>
            </a:prstGeom>
            <a:noFill/>
          </p:spPr>
        </p:pic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938991" y="5409452"/>
              <a:ext cx="2408873" cy="467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endParaRPr lang="en-US" sz="16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lnSpc>
                  <a:spcPct val="95000"/>
                </a:lnSpc>
              </a:pP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Subrede</a:t>
              </a:r>
              <a:r>
                <a:rPr lang="en-US" sz="1600" b="1" dirty="0" smtClean="0">
                  <a:solidFill>
                    <a:srgbClr val="FFFFFF"/>
                  </a:solidFill>
                  <a:latin typeface="Arial" charset="0"/>
                </a:rPr>
                <a:t> Acre</a:t>
              </a:r>
              <a:endParaRPr lang="en-US" sz="16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780598"/>
            <a:ext cx="534596" cy="664626"/>
          </a:xfrm>
          <a:prstGeom prst="rect">
            <a:avLst/>
          </a:prstGeom>
          <a:noFill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0249" y="4790599"/>
            <a:ext cx="725805" cy="668655"/>
          </a:xfrm>
          <a:prstGeom prst="rect">
            <a:avLst/>
          </a:prstGeom>
          <a:noFill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608126"/>
            <a:ext cx="1807895" cy="828986"/>
          </a:xfrm>
          <a:prstGeom prst="rect">
            <a:avLst/>
          </a:prstGeom>
          <a:noFill/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83568" y="3843162"/>
            <a:ext cx="2518886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Subrede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Rondônia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67" y="3657600"/>
            <a:ext cx="504349" cy="661512"/>
          </a:xfrm>
          <a:prstGeom prst="rect">
            <a:avLst/>
          </a:prstGeom>
          <a:noFill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67188" y="4328206"/>
            <a:ext cx="448628" cy="30004"/>
          </a:xfrm>
          <a:prstGeom prst="rect">
            <a:avLst/>
          </a:prstGeom>
          <a:noFill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080" y="4869160"/>
            <a:ext cx="2232248" cy="759186"/>
          </a:xfrm>
          <a:prstGeom prst="rect">
            <a:avLst/>
          </a:prstGeom>
          <a:noFill/>
        </p:spPr>
      </p:pic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753789" y="4383917"/>
            <a:ext cx="1626523" cy="163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</a:pP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Subrede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Sinop</a:t>
            </a:r>
            <a:endParaRPr lang="en-US" dirty="0"/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40481" y="1124744"/>
            <a:ext cx="2243688" cy="516971"/>
          </a:xfrm>
          <a:prstGeom prst="rect">
            <a:avLst/>
          </a:prstGeom>
          <a:noFill/>
        </p:spPr>
      </p:pic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405252" y="1250874"/>
            <a:ext cx="3398996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Subrede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Roraima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979712" y="116632"/>
            <a:ext cx="58326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Novo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</a:rPr>
              <a:t>Arranjo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</a:rPr>
              <a:t>da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</a:rPr>
              <a:t>Rede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5" y="2012527"/>
            <a:ext cx="1656184" cy="840409"/>
          </a:xfrm>
          <a:prstGeom prst="rect">
            <a:avLst/>
          </a:prstGeom>
          <a:noFill/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282284" y="1980129"/>
            <a:ext cx="236172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Gestão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da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Rede</a:t>
            </a:r>
            <a:endParaRPr lang="en-US" sz="1600" b="1" dirty="0" smtClean="0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PPBIO </a:t>
            </a: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Amazônia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Ocidental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Estrela de 5 pontas 22"/>
          <p:cNvSpPr/>
          <p:nvPr/>
        </p:nvSpPr>
        <p:spPr>
          <a:xfrm>
            <a:off x="3203848" y="3068960"/>
            <a:ext cx="194320" cy="19432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5382" y="3284984"/>
            <a:ext cx="337430" cy="419503"/>
          </a:xfrm>
          <a:prstGeom prst="rect">
            <a:avLst/>
          </a:prstGeom>
          <a:noFill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1793" y="3294986"/>
            <a:ext cx="386111" cy="355708"/>
          </a:xfrm>
          <a:prstGeom prst="rect">
            <a:avLst/>
          </a:prstGeom>
          <a:noFill/>
        </p:spPr>
      </p:pic>
      <p:grpSp>
        <p:nvGrpSpPr>
          <p:cNvPr id="26" name="Grupo 25"/>
          <p:cNvGrpSpPr/>
          <p:nvPr/>
        </p:nvGrpSpPr>
        <p:grpSpPr>
          <a:xfrm>
            <a:off x="2523167" y="3429000"/>
            <a:ext cx="2192849" cy="844085"/>
            <a:chOff x="938991" y="5292497"/>
            <a:chExt cx="2408873" cy="844085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3648" y="5409249"/>
              <a:ext cx="1453852" cy="727333"/>
            </a:xfrm>
            <a:prstGeom prst="rect">
              <a:avLst/>
            </a:prstGeom>
            <a:noFill/>
          </p:spPr>
        </p:pic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38991" y="5292497"/>
              <a:ext cx="2408873" cy="701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endParaRPr lang="en-US" sz="16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lnSpc>
                  <a:spcPct val="95000"/>
                </a:lnSpc>
              </a:pP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Subrede</a:t>
              </a:r>
              <a:r>
                <a:rPr lang="en-US" sz="1600" b="1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Coari</a:t>
              </a:r>
              <a:endParaRPr lang="en-US" sz="16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3" y="2669814"/>
            <a:ext cx="1512168" cy="514287"/>
          </a:xfrm>
          <a:prstGeom prst="rect">
            <a:avLst/>
          </a:prstGeom>
          <a:noFill/>
        </p:spPr>
      </p:pic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169613" y="1988840"/>
            <a:ext cx="1626523" cy="18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</a:pPr>
            <a:r>
              <a:rPr lang="en-US" sz="1600" b="1" dirty="0" err="1" smtClean="0">
                <a:solidFill>
                  <a:srgbClr val="FFFFFF"/>
                </a:solidFill>
                <a:latin typeface="Arial" charset="0"/>
              </a:rPr>
              <a:t>Subrede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</a:rPr>
              <a:t>Manaus</a:t>
            </a:r>
            <a:endParaRPr lang="en-US" dirty="0"/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95000"/>
              </a:lnSpc>
            </a:pP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979712" y="116632"/>
            <a:ext cx="58326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Novo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</a:rPr>
              <a:t>Arranjo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</a:rPr>
              <a:t>da</a:t>
            </a:r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</a:rPr>
              <a:t>Rede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32" y="1817464"/>
            <a:ext cx="7537241" cy="5040560"/>
            <a:chOff x="323528" y="1124744"/>
            <a:chExt cx="7537241" cy="5040560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946" t="1396" b="855"/>
            <a:stretch>
              <a:fillRect/>
            </a:stretch>
          </p:blipFill>
          <p:spPr bwMode="auto">
            <a:xfrm>
              <a:off x="323528" y="1124744"/>
              <a:ext cx="7537241" cy="5040560"/>
            </a:xfrm>
            <a:prstGeom prst="rect">
              <a:avLst/>
            </a:prstGeom>
            <a:noFill/>
          </p:spPr>
        </p:pic>
        <p:grpSp>
          <p:nvGrpSpPr>
            <p:cNvPr id="2" name="Grupo 21"/>
            <p:cNvGrpSpPr/>
            <p:nvPr/>
          </p:nvGrpSpPr>
          <p:grpSpPr>
            <a:xfrm>
              <a:off x="799562" y="5055298"/>
              <a:ext cx="2144992" cy="622946"/>
              <a:chOff x="938991" y="5409249"/>
              <a:chExt cx="2408873" cy="727333"/>
            </a:xfrm>
          </p:grpSpPr>
          <p:pic>
            <p:nvPicPr>
              <p:cNvPr id="22533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03648" y="5409249"/>
                <a:ext cx="1453852" cy="727333"/>
              </a:xfrm>
              <a:prstGeom prst="rect">
                <a:avLst/>
              </a:prstGeom>
              <a:noFill/>
            </p:spPr>
          </p:pic>
          <p:sp>
            <p:nvSpPr>
              <p:cNvPr id="22534" name="Text Box 6"/>
              <p:cNvSpPr txBox="1">
                <a:spLocks noChangeArrowheads="1"/>
              </p:cNvSpPr>
              <p:nvPr/>
            </p:nvSpPr>
            <p:spPr bwMode="auto">
              <a:xfrm>
                <a:off x="938991" y="5409452"/>
                <a:ext cx="2408873" cy="467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endParaRPr lang="en-US" sz="1600" b="1" dirty="0">
                  <a:solidFill>
                    <a:srgbClr val="FFFFFF"/>
                  </a:solidFill>
                  <a:latin typeface="Arial" charset="0"/>
                </a:endParaRPr>
              </a:p>
              <a:p>
                <a:pPr algn="ctr">
                  <a:lnSpc>
                    <a:spcPct val="95000"/>
                  </a:lnSpc>
                </a:pPr>
                <a:r>
                  <a:rPr lang="en-US" sz="1600" b="1" dirty="0" err="1" smtClean="0">
                    <a:solidFill>
                      <a:srgbClr val="FFFFFF"/>
                    </a:solidFill>
                    <a:latin typeface="Arial" charset="0"/>
                  </a:rPr>
                  <a:t>Subrede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Arial" charset="0"/>
                  </a:rPr>
                  <a:t> Acre</a:t>
                </a:r>
                <a:endParaRPr lang="en-US" sz="16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pic>
          <p:nvPicPr>
            <p:cNvPr id="2253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41558" y="4492271"/>
              <a:ext cx="476033" cy="569239"/>
            </a:xfrm>
            <a:prstGeom prst="rect">
              <a:avLst/>
            </a:prstGeom>
            <a:noFill/>
          </p:spPr>
        </p:pic>
        <p:pic>
          <p:nvPicPr>
            <p:cNvPr id="2253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9779" y="4500836"/>
              <a:ext cx="646296" cy="572690"/>
            </a:xfrm>
            <a:prstGeom prst="rect">
              <a:avLst/>
            </a:prstGeom>
            <a:noFill/>
          </p:spPr>
        </p:pic>
        <p:pic>
          <p:nvPicPr>
            <p:cNvPr id="22537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6239" y="3488071"/>
              <a:ext cx="1609848" cy="710010"/>
            </a:xfrm>
            <a:prstGeom prst="rect">
              <a:avLst/>
            </a:prstGeom>
            <a:noFill/>
          </p:spPr>
        </p:pic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636239" y="3689375"/>
              <a:ext cx="2242954" cy="200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Subrede</a:t>
              </a:r>
              <a:r>
                <a:rPr lang="en-US" sz="1600" b="1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Rondônia</a:t>
              </a:r>
              <a:endParaRPr lang="en-US" sz="16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22539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74855" y="3530445"/>
              <a:ext cx="449100" cy="566572"/>
            </a:xfrm>
            <a:prstGeom prst="rect">
              <a:avLst/>
            </a:prstGeom>
            <a:noFill/>
          </p:spPr>
        </p:pic>
        <p:pic>
          <p:nvPicPr>
            <p:cNvPr id="22540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24472" y="4104806"/>
              <a:ext cx="399483" cy="25698"/>
            </a:xfrm>
            <a:prstGeom prst="rect">
              <a:avLst/>
            </a:prstGeom>
            <a:noFill/>
          </p:spPr>
        </p:pic>
        <p:pic>
          <p:nvPicPr>
            <p:cNvPr id="22541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39910" y="4568122"/>
              <a:ext cx="1987716" cy="650228"/>
            </a:xfrm>
            <a:prstGeom prst="rect">
              <a:avLst/>
            </a:prstGeom>
            <a:noFill/>
          </p:spPr>
        </p:pic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>
              <a:off x="5151041" y="4152521"/>
              <a:ext cx="1448345" cy="140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endParaRPr lang="en-US" sz="24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lnSpc>
                  <a:spcPct val="95000"/>
                </a:lnSpc>
              </a:pPr>
              <a:endParaRPr lang="en-US" sz="24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lnSpc>
                  <a:spcPct val="95000"/>
                </a:lnSpc>
              </a:pP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Subrede</a:t>
              </a:r>
              <a:r>
                <a:rPr lang="en-US" sz="1600" b="1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Sinop</a:t>
              </a:r>
              <a:endParaRPr lang="en-US" dirty="0"/>
            </a:p>
            <a:p>
              <a:pPr algn="ctr">
                <a:lnSpc>
                  <a:spcPct val="95000"/>
                </a:lnSpc>
              </a:pPr>
              <a:endParaRPr lang="en-US" sz="24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lnSpc>
                  <a:spcPct val="95000"/>
                </a:lnSpc>
              </a:pPr>
              <a:endParaRPr lang="en-US" sz="2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22543" name="Picture 1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47327" y="1361103"/>
              <a:ext cx="1997902" cy="442776"/>
            </a:xfrm>
            <a:prstGeom prst="rect">
              <a:avLst/>
            </a:prstGeom>
            <a:noFill/>
          </p:spPr>
        </p:pic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3059775" y="1469131"/>
              <a:ext cx="3026652" cy="200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Subrede</a:t>
              </a:r>
              <a:r>
                <a:rPr lang="en-US" sz="1600" b="1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Roraima</a:t>
              </a:r>
              <a:endParaRPr lang="en-US" sz="16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67476" y="2121472"/>
              <a:ext cx="1474757" cy="719794"/>
            </a:xfrm>
            <a:prstGeom prst="rect">
              <a:avLst/>
            </a:prstGeom>
            <a:noFill/>
          </p:spPr>
        </p:pic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059823" y="2093724"/>
              <a:ext cx="2103008" cy="60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Gestão</a:t>
              </a:r>
              <a:r>
                <a:rPr lang="en-US" sz="1600" b="1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da</a:t>
              </a:r>
              <a:r>
                <a:rPr lang="en-US" sz="1600" b="1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Rede</a:t>
              </a:r>
              <a:endParaRPr lang="en-US" sz="1600" b="1" dirty="0" smtClean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lnSpc>
                  <a:spcPct val="95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  <a:latin typeface="Arial" charset="0"/>
                </a:rPr>
                <a:t>PPBIO </a:t>
              </a: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Amazônia</a:t>
              </a:r>
              <a:r>
                <a:rPr lang="en-US" sz="1600" b="1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Ocidental</a:t>
              </a:r>
              <a:endParaRPr lang="en-US" sz="16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Estrela de 5 pontas 22"/>
            <p:cNvSpPr/>
            <p:nvPr/>
          </p:nvSpPr>
          <p:spPr>
            <a:xfrm>
              <a:off x="2880434" y="3026286"/>
              <a:ext cx="173033" cy="166431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8091" y="3211306"/>
              <a:ext cx="300466" cy="359296"/>
            </a:xfrm>
            <a:prstGeom prst="rect">
              <a:avLst/>
            </a:prstGeom>
            <a:noFill/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5459" y="3219873"/>
              <a:ext cx="343814" cy="304657"/>
            </a:xfrm>
            <a:prstGeom prst="rect">
              <a:avLst/>
            </a:prstGeom>
            <a:noFill/>
          </p:spPr>
        </p:pic>
        <p:grpSp>
          <p:nvGrpSpPr>
            <p:cNvPr id="3" name="Grupo 25"/>
            <p:cNvGrpSpPr/>
            <p:nvPr/>
          </p:nvGrpSpPr>
          <p:grpSpPr>
            <a:xfrm>
              <a:off x="2274319" y="3334653"/>
              <a:ext cx="1952633" cy="722942"/>
              <a:chOff x="938991" y="5292497"/>
              <a:chExt cx="2408873" cy="844085"/>
            </a:xfrm>
          </p:grpSpPr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03648" y="5409249"/>
                <a:ext cx="1453852" cy="727333"/>
              </a:xfrm>
              <a:prstGeom prst="rect">
                <a:avLst/>
              </a:prstGeom>
              <a:noFill/>
            </p:spPr>
          </p:pic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938991" y="5292497"/>
                <a:ext cx="2408873" cy="701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95000"/>
                  </a:lnSpc>
                </a:pPr>
                <a:endParaRPr lang="en-US" sz="1600" b="1" dirty="0">
                  <a:solidFill>
                    <a:srgbClr val="FFFFFF"/>
                  </a:solidFill>
                  <a:latin typeface="Arial" charset="0"/>
                </a:endParaRPr>
              </a:p>
              <a:p>
                <a:pPr algn="ctr">
                  <a:lnSpc>
                    <a:spcPct val="95000"/>
                  </a:lnSpc>
                </a:pPr>
                <a:r>
                  <a:rPr lang="en-US" sz="1600" b="1" dirty="0" err="1" smtClean="0">
                    <a:solidFill>
                      <a:srgbClr val="FFFFFF"/>
                    </a:solidFill>
                    <a:latin typeface="Arial" charset="0"/>
                  </a:rPr>
                  <a:t>Subrede</a:t>
                </a:r>
                <a:r>
                  <a:rPr lang="en-US" sz="1600" b="1" dirty="0" smtClean="0">
                    <a:solidFill>
                      <a:srgbClr val="FFFFFF"/>
                    </a:solidFill>
                    <a:latin typeface="Arial" charset="0"/>
                  </a:rPr>
                  <a:t> </a:t>
                </a:r>
              </a:p>
              <a:p>
                <a:pPr algn="ctr">
                  <a:lnSpc>
                    <a:spcPct val="95000"/>
                  </a:lnSpc>
                </a:pPr>
                <a:r>
                  <a:rPr lang="en-US" sz="1600" b="1" dirty="0" err="1" smtClean="0">
                    <a:solidFill>
                      <a:srgbClr val="FFFFFF"/>
                    </a:solidFill>
                    <a:latin typeface="Arial" charset="0"/>
                  </a:rPr>
                  <a:t>Coari</a:t>
                </a:r>
                <a:endParaRPr lang="en-US" sz="1600" b="1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pic>
          <p:nvPicPr>
            <p:cNvPr id="32" name="Picture 1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13993" y="2684425"/>
              <a:ext cx="1346517" cy="440477"/>
            </a:xfrm>
            <a:prstGeom prst="rect">
              <a:avLst/>
            </a:prstGeom>
            <a:noFill/>
          </p:spPr>
        </p:pic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3740404" y="2101185"/>
              <a:ext cx="1448345" cy="1602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endParaRPr lang="en-US" sz="24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lnSpc>
                  <a:spcPct val="95000"/>
                </a:lnSpc>
              </a:pPr>
              <a:endParaRPr lang="en-US" sz="24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lnSpc>
                  <a:spcPct val="95000"/>
                </a:lnSpc>
              </a:pPr>
              <a:r>
                <a:rPr lang="en-US" sz="1600" b="1" dirty="0" err="1" smtClean="0">
                  <a:solidFill>
                    <a:srgbClr val="FFFFFF"/>
                  </a:solidFill>
                  <a:latin typeface="Arial" charset="0"/>
                </a:rPr>
                <a:t>Subrede</a:t>
              </a:r>
              <a:r>
                <a:rPr lang="en-US" sz="1600" b="1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</a:p>
            <a:p>
              <a:pPr algn="ctr">
                <a:lnSpc>
                  <a:spcPct val="95000"/>
                </a:lnSpc>
              </a:pPr>
              <a:r>
                <a:rPr lang="en-US" sz="1600" b="1" dirty="0" smtClean="0">
                  <a:solidFill>
                    <a:srgbClr val="FFFFFF"/>
                  </a:solidFill>
                  <a:latin typeface="Arial" charset="0"/>
                </a:rPr>
                <a:t>Manaus</a:t>
              </a:r>
              <a:endParaRPr lang="en-US" dirty="0"/>
            </a:p>
            <a:p>
              <a:pPr algn="ctr">
                <a:lnSpc>
                  <a:spcPct val="95000"/>
                </a:lnSpc>
              </a:pPr>
              <a:endParaRPr lang="en-US" sz="24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lnSpc>
                  <a:spcPct val="95000"/>
                </a:lnSpc>
              </a:pPr>
              <a:endParaRPr lang="en-US" sz="24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5940152" y="642918"/>
            <a:ext cx="3059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 smtClean="0"/>
              <a:t>Mais</a:t>
            </a:r>
            <a:r>
              <a:rPr lang="en-US" b="1" dirty="0" smtClean="0"/>
              <a:t> </a:t>
            </a:r>
            <a:r>
              <a:rPr lang="en-US" b="1" dirty="0" err="1" smtClean="0"/>
              <a:t>indepêndencia</a:t>
            </a:r>
            <a:r>
              <a:rPr lang="en-US" b="1" dirty="0" smtClean="0"/>
              <a:t> das </a:t>
            </a:r>
            <a:r>
              <a:rPr lang="en-US" b="1" dirty="0" err="1" smtClean="0"/>
              <a:t>redes</a:t>
            </a:r>
            <a:r>
              <a:rPr lang="en-US" b="1" dirty="0" smtClean="0"/>
              <a:t> </a:t>
            </a:r>
            <a:r>
              <a:rPr lang="en-US" b="1" dirty="0" err="1" smtClean="0"/>
              <a:t>funcionais</a:t>
            </a:r>
            <a:r>
              <a:rPr lang="en-US" b="1" dirty="0" smtClean="0"/>
              <a:t>;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RH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auxiliar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gestão</a:t>
            </a:r>
            <a:r>
              <a:rPr lang="en-US" b="1" dirty="0" smtClean="0"/>
              <a:t> das </a:t>
            </a:r>
            <a:r>
              <a:rPr lang="en-US" b="1" dirty="0" err="1" smtClean="0"/>
              <a:t>subredes</a:t>
            </a:r>
            <a:r>
              <a:rPr lang="en-US" b="1" dirty="0" smtClean="0"/>
              <a:t>.</a:t>
            </a:r>
          </a:p>
          <a:p>
            <a:pPr marL="342900" indent="-342900">
              <a:buAutoNum type="arabicPeriod"/>
            </a:pPr>
            <a:r>
              <a:rPr lang="en-US" b="1" dirty="0" err="1" smtClean="0"/>
              <a:t>Concentração</a:t>
            </a:r>
            <a:r>
              <a:rPr lang="en-US" b="1" dirty="0" smtClean="0"/>
              <a:t> em </a:t>
            </a:r>
            <a:r>
              <a:rPr lang="en-US" b="1" dirty="0" err="1" smtClean="0"/>
              <a:t>cursos</a:t>
            </a:r>
            <a:r>
              <a:rPr lang="en-US" b="1" dirty="0" smtClean="0"/>
              <a:t> de </a:t>
            </a:r>
            <a:r>
              <a:rPr lang="en-US" b="1" dirty="0" err="1" smtClean="0"/>
              <a:t>capacitação</a:t>
            </a:r>
            <a:r>
              <a:rPr lang="en-US" b="1" dirty="0" smtClean="0"/>
              <a:t> (</a:t>
            </a:r>
            <a:r>
              <a:rPr lang="en-US" b="1" dirty="0" err="1" smtClean="0"/>
              <a:t>Botânica</a:t>
            </a:r>
            <a:r>
              <a:rPr lang="en-US" b="1" dirty="0" smtClean="0"/>
              <a:t>, </a:t>
            </a:r>
            <a:r>
              <a:rPr lang="en-US" b="1" dirty="0" err="1" smtClean="0"/>
              <a:t>Bhrams</a:t>
            </a:r>
            <a:r>
              <a:rPr lang="en-US" b="1" dirty="0" smtClean="0"/>
              <a:t>, </a:t>
            </a:r>
            <a:r>
              <a:rPr lang="en-US" b="1" dirty="0" smtClean="0"/>
              <a:t>Specify</a:t>
            </a:r>
            <a:r>
              <a:rPr lang="en-US" b="1" dirty="0" smtClean="0"/>
              <a:t>)</a:t>
            </a:r>
          </a:p>
          <a:p>
            <a:pPr marL="342900" indent="-342900">
              <a:buAutoNum type="arabicPeriod"/>
            </a:pPr>
            <a:r>
              <a:rPr lang="en-US" b="1" dirty="0" err="1" smtClean="0"/>
              <a:t>Implementação</a:t>
            </a:r>
            <a:r>
              <a:rPr lang="en-US" b="1" dirty="0" smtClean="0"/>
              <a:t> de </a:t>
            </a:r>
            <a:r>
              <a:rPr lang="en-US" b="1" dirty="0" err="1" smtClean="0"/>
              <a:t>curso</a:t>
            </a:r>
            <a:r>
              <a:rPr lang="en-US" b="1" dirty="0" smtClean="0"/>
              <a:t> de </a:t>
            </a:r>
            <a:r>
              <a:rPr lang="en-US" b="1" dirty="0" err="1" smtClean="0"/>
              <a:t>Pós</a:t>
            </a:r>
            <a:r>
              <a:rPr lang="en-US" b="1" dirty="0" smtClean="0"/>
              <a:t> em </a:t>
            </a:r>
            <a:r>
              <a:rPr lang="en-US" b="1" dirty="0" err="1" smtClean="0"/>
              <a:t>Sistemática</a:t>
            </a:r>
            <a:r>
              <a:rPr lang="en-US" b="1" dirty="0" smtClean="0"/>
              <a:t> e </a:t>
            </a:r>
            <a:r>
              <a:rPr lang="en-US" b="1" dirty="0" err="1" smtClean="0"/>
              <a:t>Biogeografia</a:t>
            </a:r>
            <a:r>
              <a:rPr lang="en-US" b="1" dirty="0" smtClean="0"/>
              <a:t>. </a:t>
            </a:r>
            <a:endParaRPr lang="en-US" b="1" dirty="0" smtClean="0"/>
          </a:p>
          <a:p>
            <a:endParaRPr lang="en-US" b="1" dirty="0" smtClean="0"/>
          </a:p>
          <a:p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err="1" smtClean="0"/>
              <a:t>Limitações</a:t>
            </a:r>
            <a:r>
              <a:rPr lang="en-US" dirty="0" smtClean="0"/>
              <a:t> do novo </a:t>
            </a:r>
            <a:r>
              <a:rPr lang="en-US" dirty="0" err="1" smtClean="0"/>
              <a:t>arranjo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476672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r>
              <a:rPr lang="en-US" dirty="0" err="1" smtClean="0"/>
              <a:t>Exclusão</a:t>
            </a:r>
            <a:r>
              <a:rPr lang="en-US" dirty="0" smtClean="0"/>
              <a:t> de </a:t>
            </a:r>
            <a:r>
              <a:rPr lang="en-US" dirty="0" err="1" smtClean="0"/>
              <a:t>Subredes</a:t>
            </a:r>
            <a:r>
              <a:rPr lang="en-US" dirty="0" smtClean="0"/>
              <a:t> e </a:t>
            </a:r>
            <a:r>
              <a:rPr lang="en-US" dirty="0" err="1" smtClean="0"/>
              <a:t>dificuldade</a:t>
            </a:r>
            <a:r>
              <a:rPr lang="en-US" dirty="0" smtClean="0"/>
              <a:t> de </a:t>
            </a:r>
            <a:r>
              <a:rPr lang="en-US" dirty="0" err="1" smtClean="0"/>
              <a:t>integração</a:t>
            </a:r>
            <a:r>
              <a:rPr lang="en-US" dirty="0" smtClean="0"/>
              <a:t>, </a:t>
            </a:r>
            <a:r>
              <a:rPr lang="en-US" dirty="0" err="1" smtClean="0"/>
              <a:t>cortes</a:t>
            </a:r>
            <a:r>
              <a:rPr lang="en-US" dirty="0" smtClean="0"/>
              <a:t> </a:t>
            </a:r>
            <a:r>
              <a:rPr lang="en-US" dirty="0" err="1" smtClean="0"/>
              <a:t>orçamentários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564904"/>
            <a:ext cx="5731110" cy="4037938"/>
          </a:xfrm>
          <a:prstGeom prst="rect">
            <a:avLst/>
          </a:prstGeom>
          <a:noFill/>
        </p:spPr>
      </p:pic>
      <p:sp>
        <p:nvSpPr>
          <p:cNvPr id="9" name="Multiplicar 8"/>
          <p:cNvSpPr/>
          <p:nvPr/>
        </p:nvSpPr>
        <p:spPr>
          <a:xfrm>
            <a:off x="3822390" y="5898976"/>
            <a:ext cx="770384" cy="77038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Multiplicar 9"/>
          <p:cNvSpPr/>
          <p:nvPr/>
        </p:nvSpPr>
        <p:spPr>
          <a:xfrm>
            <a:off x="1806166" y="3212976"/>
            <a:ext cx="770384" cy="77038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6948264" y="3789040"/>
            <a:ext cx="19812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8800" dirty="0">
                <a:solidFill>
                  <a:srgbClr val="FF0000"/>
                </a:solidFill>
                <a:latin typeface="Calibri" pitchFamily="34" charset="0"/>
              </a:rPr>
              <a:t>$$$</a:t>
            </a:r>
            <a:endParaRPr lang="pt-BR" sz="8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Multiplicar 11"/>
          <p:cNvSpPr/>
          <p:nvPr/>
        </p:nvSpPr>
        <p:spPr>
          <a:xfrm>
            <a:off x="6372200" y="3284984"/>
            <a:ext cx="3168352" cy="27363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7473" y="1196752"/>
            <a:ext cx="1147413" cy="1337851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2694623"/>
            <a:ext cx="1763078" cy="754380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84422" y="2838927"/>
            <a:ext cx="1647348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Bolsas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1548" y="3486150"/>
            <a:ext cx="1983105" cy="1353027"/>
          </a:xfrm>
          <a:prstGeom prst="rect">
            <a:avLst/>
          </a:prstGeom>
          <a:noFill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41559" y="4050507"/>
            <a:ext cx="183451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Organização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dos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acervos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4573" y="5019199"/>
            <a:ext cx="372904" cy="381476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8925" y="5543550"/>
            <a:ext cx="2706053" cy="848678"/>
          </a:xfrm>
          <a:prstGeom prst="rect">
            <a:avLst/>
          </a:prstGeom>
          <a:noFill/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914650" y="5603558"/>
            <a:ext cx="183308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Digitação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dos dados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9274" y="3123248"/>
            <a:ext cx="3220403" cy="1973104"/>
          </a:xfrm>
          <a:prstGeom prst="rect">
            <a:avLst/>
          </a:prstGeom>
          <a:noFill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0700" y="5429250"/>
            <a:ext cx="2153127" cy="971550"/>
          </a:xfrm>
          <a:prstGeom prst="rect">
            <a:avLst/>
          </a:prstGeom>
          <a:noFill/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526405" y="5486400"/>
            <a:ext cx="222599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Limpeza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banco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de dados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526405" y="3291840"/>
            <a:ext cx="3340418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Melhoria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informação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taxonômica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467544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Limitações do novo arranjo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77" name="Picture 1" descr="https://www.google.com/chart?cht=bhs&amp;chs=345x390&amp;chbh=24%2C6&amp;chco=decd10%7Cdcca02%7Cefe78b%7Ce2d32b%7Cf1ea99%7Ce7db54%7Cede47d%7Cebe170%7Ce4d539%7Ce0d01d%7Ce5d847%7Ce9de62&amp;chxt=x%2Cy&amp;chxl=0%3A%7C0%7C1%7C2%7C3%7C4%7C5%7C6%7C7%7C1%3A%7COutro%20(especifiqu...%7CRelat%C3%B3rio%7CCap%C3%ADtulo%20de%20livro%7CTCC%20Gradua%C3%A7%C3%A3o%7CProjeto%20AT%7CProjeto%20IC%7CProjeto%20PCI%7CProjeto%20DTI%7CDisserta%C3%A7%C3%A3o%20de%20me...%7CTese%20de%20doutorado%7CLivro%7CArtigo&amp;chxs=0%2C000000%2C12%2C0%2Clt%7C1%2C000000%2C12%2C1%2Clt&amp;chds=0%2C7&amp;chd=t%3A7%2C0%2C0%2C7%2C1%2C0%2C0%2C0%2C0%2C3%2C1%2C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692696"/>
            <a:ext cx="2036362" cy="2301974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1" cstate="print"/>
          <a:srcRect l="3184" r="37281" b="49536"/>
          <a:stretch>
            <a:fillRect/>
          </a:stretch>
        </p:blipFill>
        <p:spPr bwMode="auto">
          <a:xfrm>
            <a:off x="3995936" y="1196752"/>
            <a:ext cx="2448272" cy="1549954"/>
          </a:xfrm>
          <a:prstGeom prst="rect">
            <a:avLst/>
          </a:prstGeom>
          <a:noFill/>
        </p:spPr>
      </p:pic>
      <p:sp>
        <p:nvSpPr>
          <p:cNvPr id="29" name="Multiplicar 28"/>
          <p:cNvSpPr/>
          <p:nvPr/>
        </p:nvSpPr>
        <p:spPr>
          <a:xfrm>
            <a:off x="1187624" y="2348880"/>
            <a:ext cx="1368152" cy="134644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Multiplicar 29"/>
          <p:cNvSpPr/>
          <p:nvPr/>
        </p:nvSpPr>
        <p:spPr>
          <a:xfrm>
            <a:off x="3763952" y="693836"/>
            <a:ext cx="2808312" cy="259228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395" y="457200"/>
            <a:ext cx="7442359" cy="1068705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71525" y="561499"/>
            <a:ext cx="7779544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Perspectivas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melhorias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os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núcleos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regionais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2009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" y="1684497"/>
            <a:ext cx="7990999" cy="4582001"/>
          </a:xfrm>
          <a:prstGeom prst="rect">
            <a:avLst/>
          </a:prstGeom>
          <a:noFill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011555" y="2001679"/>
            <a:ext cx="7120890" cy="3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Fundar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Coleções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necessidade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estrutura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física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algumas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coleções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existem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nas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salas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pesquisadores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;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Contratação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capacitação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bolsistas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;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Informatização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;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Melhoramento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resolução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taxonômica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;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Intercâmbio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materiais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pesquisadores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;</a:t>
            </a:r>
            <a:endParaRPr lang="en-US" dirty="0"/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Disponibilização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das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informações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diversos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setores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 err="1" smtClean="0">
                <a:latin typeface="Arial" pitchFamily="34" charset="0"/>
                <a:cs typeface="Arial" pitchFamily="34" charset="0"/>
              </a:rPr>
              <a:t>Estrutura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PPBio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07048"/>
            <a:ext cx="8229600" cy="45259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677863" y="3561223"/>
            <a:ext cx="1905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rgbClr val="1F497D">
                    <a:lumMod val="20000"/>
                    <a:lumOff val="80000"/>
                  </a:srgbClr>
                </a:solidFill>
                <a:latin typeface="Comic Sans MS" pitchFamily="66" charset="0"/>
              </a:rPr>
              <a:t>Coleções</a:t>
            </a:r>
            <a:r>
              <a:rPr lang="en-US" sz="2000" b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1F497D">
                    <a:lumMod val="20000"/>
                    <a:lumOff val="80000"/>
                  </a:srgbClr>
                </a:solidFill>
                <a:latin typeface="Comic Sans MS" pitchFamily="66" charset="0"/>
              </a:rPr>
              <a:t>Biológicass</a:t>
            </a:r>
            <a:r>
              <a:rPr lang="en-US" sz="2000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omic Sans MS" pitchFamily="66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44863" y="3561223"/>
            <a:ext cx="2286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rgbClr val="1F497D">
                    <a:lumMod val="20000"/>
                    <a:lumOff val="80000"/>
                  </a:srgbClr>
                </a:solidFill>
                <a:latin typeface="Comic Sans MS" pitchFamily="66" charset="0"/>
              </a:rPr>
              <a:t>Inventários</a:t>
            </a:r>
            <a:r>
              <a:rPr lang="en-US" sz="2000" b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1F497D">
                    <a:lumMod val="20000"/>
                    <a:lumOff val="80000"/>
                  </a:srgbClr>
                </a:solidFill>
                <a:latin typeface="Comic Sans MS" pitchFamily="66" charset="0"/>
              </a:rPr>
              <a:t>Biológicos</a:t>
            </a:r>
            <a:endParaRPr lang="en-US" sz="2000" b="1" dirty="0" smtClean="0">
              <a:solidFill>
                <a:srgbClr val="1F497D">
                  <a:lumMod val="20000"/>
                  <a:lumOff val="80000"/>
                </a:srgbClr>
              </a:solidFill>
              <a:latin typeface="Comic Sans MS" pitchFamily="66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6316663" y="3659648"/>
            <a:ext cx="229902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1F497D">
                    <a:lumMod val="20000"/>
                    <a:lumOff val="80000"/>
                  </a:srgbClr>
                </a:solidFill>
                <a:latin typeface="Comic Sans MS" pitchFamily="66" charset="0"/>
              </a:rPr>
              <a:t>Projetos</a:t>
            </a:r>
            <a:r>
              <a:rPr lang="en-US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1F497D">
                    <a:lumMod val="20000"/>
                    <a:lumOff val="80000"/>
                  </a:srgbClr>
                </a:solidFill>
                <a:latin typeface="Comic Sans MS" pitchFamily="66" charset="0"/>
              </a:rPr>
              <a:t>Temáticos</a:t>
            </a:r>
            <a:endParaRPr lang="en-US" dirty="0"/>
          </a:p>
        </p:txBody>
      </p:sp>
      <p:cxnSp>
        <p:nvCxnSpPr>
          <p:cNvPr id="7" name="Straight Arrow Connector 9"/>
          <p:cNvCxnSpPr/>
          <p:nvPr/>
        </p:nvCxnSpPr>
        <p:spPr>
          <a:xfrm rot="10800000">
            <a:off x="2735263" y="3735848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1"/>
          <p:cNvCxnSpPr/>
          <p:nvPr/>
        </p:nvCxnSpPr>
        <p:spPr>
          <a:xfrm>
            <a:off x="2735263" y="4040648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Up Arrow 25"/>
          <p:cNvSpPr/>
          <p:nvPr/>
        </p:nvSpPr>
        <p:spPr>
          <a:xfrm>
            <a:off x="1981200" y="4421648"/>
            <a:ext cx="51054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31"/>
          <p:cNvCxnSpPr/>
          <p:nvPr/>
        </p:nvCxnSpPr>
        <p:spPr>
          <a:xfrm rot="10800000">
            <a:off x="5707063" y="3735848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2"/>
          <p:cNvCxnSpPr/>
          <p:nvPr/>
        </p:nvCxnSpPr>
        <p:spPr>
          <a:xfrm>
            <a:off x="5707063" y="4040648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rved Up Arrow 36"/>
          <p:cNvSpPr/>
          <p:nvPr/>
        </p:nvSpPr>
        <p:spPr>
          <a:xfrm rot="10800000">
            <a:off x="1905000" y="2669048"/>
            <a:ext cx="5105400" cy="685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37"/>
          <p:cNvSpPr/>
          <p:nvPr/>
        </p:nvSpPr>
        <p:spPr>
          <a:xfrm>
            <a:off x="381000" y="5488448"/>
            <a:ext cx="2362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omic Sans MS" pitchFamily="66" charset="0"/>
              </a:rPr>
              <a:t>Suporte</a:t>
            </a:r>
            <a:r>
              <a:rPr lang="en-US" dirty="0" smtClean="0">
                <a:latin typeface="Comic Sans MS" pitchFamily="66" charset="0"/>
              </a:rPr>
              <a:t> e </a:t>
            </a:r>
            <a:r>
              <a:rPr lang="en-US" dirty="0" err="1" smtClean="0">
                <a:latin typeface="Comic Sans MS" pitchFamily="66" charset="0"/>
              </a:rPr>
              <a:t>desenvolvimento</a:t>
            </a:r>
            <a:r>
              <a:rPr lang="en-US" dirty="0" smtClean="0">
                <a:latin typeface="Comic Sans MS" pitchFamily="66" charset="0"/>
              </a:rPr>
              <a:t> de </a:t>
            </a:r>
            <a:r>
              <a:rPr lang="en-US" dirty="0" err="1" smtClean="0">
                <a:latin typeface="Comic Sans MS" pitchFamily="66" charset="0"/>
              </a:rPr>
              <a:t>coleções</a:t>
            </a:r>
            <a:endParaRPr lang="en-US" dirty="0">
              <a:latin typeface="+mn-lt"/>
            </a:endParaRPr>
          </a:p>
        </p:txBody>
      </p:sp>
      <p:sp>
        <p:nvSpPr>
          <p:cNvPr id="14" name="Rectangle 38"/>
          <p:cNvSpPr/>
          <p:nvPr/>
        </p:nvSpPr>
        <p:spPr>
          <a:xfrm>
            <a:off x="3276600" y="5336048"/>
            <a:ext cx="25908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omic Sans MS" pitchFamily="66" charset="0"/>
              </a:rPr>
              <a:t>Coletas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padronizadas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metadatos</a:t>
            </a:r>
            <a:r>
              <a:rPr lang="en-US" dirty="0" smtClean="0">
                <a:latin typeface="Comic Sans MS" pitchFamily="66" charset="0"/>
              </a:rPr>
              <a:t> e dados </a:t>
            </a:r>
            <a:r>
              <a:rPr lang="en-US" dirty="0" err="1" smtClean="0">
                <a:latin typeface="Comic Sans MS" pitchFamily="66" charset="0"/>
              </a:rPr>
              <a:t>disponíveis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estudos</a:t>
            </a:r>
            <a:r>
              <a:rPr lang="en-US" dirty="0" smtClean="0">
                <a:latin typeface="Comic Sans MS" pitchFamily="66" charset="0"/>
              </a:rPr>
              <a:t> de </a:t>
            </a:r>
            <a:r>
              <a:rPr lang="en-US" dirty="0" err="1" smtClean="0">
                <a:latin typeface="Comic Sans MS" pitchFamily="66" charset="0"/>
              </a:rPr>
              <a:t>longa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duração</a:t>
            </a:r>
            <a:endParaRPr lang="en-US" dirty="0">
              <a:latin typeface="+mn-lt"/>
            </a:endParaRPr>
          </a:p>
        </p:txBody>
      </p:sp>
      <p:sp>
        <p:nvSpPr>
          <p:cNvPr id="15" name="Rectangle 40"/>
          <p:cNvSpPr/>
          <p:nvPr/>
        </p:nvSpPr>
        <p:spPr>
          <a:xfrm>
            <a:off x="6324600" y="5392032"/>
            <a:ext cx="2438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Comic Sans MS" pitchFamily="66" charset="0"/>
              </a:rPr>
              <a:t>Métodos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para</a:t>
            </a:r>
            <a:r>
              <a:rPr lang="en-US" dirty="0" smtClean="0">
                <a:latin typeface="Comic Sans MS" pitchFamily="66" charset="0"/>
              </a:rPr>
              <a:t> o </a:t>
            </a:r>
            <a:r>
              <a:rPr lang="en-US" dirty="0" err="1" smtClean="0">
                <a:latin typeface="Comic Sans MS" pitchFamily="66" charset="0"/>
              </a:rPr>
              <a:t>uso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sustentável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biodiversidade</a:t>
            </a:r>
            <a:r>
              <a:rPr lang="en-US" dirty="0" smtClean="0">
                <a:latin typeface="Comic Sans MS" pitchFamily="66" charset="0"/>
              </a:rPr>
              <a:t> e </a:t>
            </a:r>
            <a:r>
              <a:rPr lang="en-US" dirty="0" err="1" smtClean="0">
                <a:latin typeface="Comic Sans MS" pitchFamily="66" charset="0"/>
              </a:rPr>
              <a:t>bioprospecção</a:t>
            </a:r>
            <a:endParaRPr lang="en-US" dirty="0">
              <a:latin typeface="+mn-lt"/>
            </a:endParaRPr>
          </a:p>
        </p:txBody>
      </p:sp>
      <p:sp>
        <p:nvSpPr>
          <p:cNvPr id="17" name="Title 15"/>
          <p:cNvSpPr txBox="1">
            <a:spLocks/>
          </p:cNvSpPr>
          <p:nvPr/>
        </p:nvSpPr>
        <p:spPr>
          <a:xfrm>
            <a:off x="76200" y="1602248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0080" y="-27364"/>
            <a:ext cx="9915416" cy="1654204"/>
            <a:chOff x="10080" y="-27364"/>
            <a:chExt cx="9915416" cy="1654204"/>
          </a:xfrm>
        </p:grpSpPr>
        <p:pic>
          <p:nvPicPr>
            <p:cNvPr id="21" name="Picture 5" descr="C:\Users\Flavia\Documents\Flavia\..PPBio Flávia\Logos e CIA\Banner PPBio - Port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0" y="-27364"/>
              <a:ext cx="9133920" cy="142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CaixaDeTexto 21"/>
            <p:cNvSpPr txBox="1"/>
            <p:nvPr/>
          </p:nvSpPr>
          <p:spPr>
            <a:xfrm>
              <a:off x="4427984" y="980728"/>
              <a:ext cx="5497512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r>
                <a:rPr lang="pt-BR" b="1" cap="small" dirty="0">
                  <a:solidFill>
                    <a:schemeClr val="bg1">
                      <a:lumMod val="95000"/>
                    </a:schemeClr>
                  </a:solidFill>
                </a:rPr>
                <a:t>Seminário de integração do PPBio - agosto/2010</a:t>
              </a:r>
            </a:p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endParaRPr lang="pt-BR" b="1" cap="smal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Pirâmide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080" y="-27364"/>
            <a:ext cx="9915416" cy="1654204"/>
            <a:chOff x="10080" y="-27364"/>
            <a:chExt cx="9915416" cy="1654204"/>
          </a:xfrm>
        </p:grpSpPr>
        <p:pic>
          <p:nvPicPr>
            <p:cNvPr id="5" name="Picture 5" descr="C:\Users\Flavia\Documents\Flavia\..PPBio Flávia\Logos e CIA\Banner PPBio - Port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0" y="-27364"/>
              <a:ext cx="9133920" cy="142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5"/>
            <p:cNvSpPr txBox="1"/>
            <p:nvPr/>
          </p:nvSpPr>
          <p:spPr>
            <a:xfrm>
              <a:off x="4427984" y="980728"/>
              <a:ext cx="5497512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r>
                <a:rPr lang="pt-BR" b="1" cap="small" dirty="0">
                  <a:solidFill>
                    <a:schemeClr val="bg1">
                      <a:lumMod val="95000"/>
                    </a:schemeClr>
                  </a:solidFill>
                </a:rPr>
                <a:t>Seminário de integração do PPBio - agosto/2010</a:t>
              </a:r>
            </a:p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endParaRPr lang="pt-BR" b="1" cap="smal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691680" y="3284984"/>
            <a:ext cx="5755411" cy="2868126"/>
            <a:chOff x="1691680" y="3645024"/>
            <a:chExt cx="5755411" cy="2868126"/>
          </a:xfrm>
        </p:grpSpPr>
        <p:sp>
          <p:nvSpPr>
            <p:cNvPr id="10" name="Rectangle 3"/>
            <p:cNvSpPr/>
            <p:nvPr/>
          </p:nvSpPr>
          <p:spPr>
            <a:xfrm>
              <a:off x="3347864" y="5805264"/>
              <a:ext cx="2664296" cy="7078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 smtClean="0">
                  <a:solidFill>
                    <a:srgbClr val="1F497D">
                      <a:lumMod val="20000"/>
                      <a:lumOff val="80000"/>
                    </a:srgbClr>
                  </a:solidFill>
                  <a:latin typeface="Comic Sans MS" pitchFamily="66" charset="0"/>
                </a:rPr>
                <a:t>Componente</a:t>
              </a:r>
              <a:r>
                <a:rPr lang="en-US" sz="2000" b="1" dirty="0" smtClean="0">
                  <a:solidFill>
                    <a:srgbClr val="1F497D">
                      <a:lumMod val="20000"/>
                      <a:lumOff val="80000"/>
                    </a:srgbClr>
                  </a:solidFill>
                  <a:latin typeface="Comic Sans MS" pitchFamily="66" charset="0"/>
                </a:rPr>
                <a:t> </a:t>
              </a:r>
              <a:r>
                <a:rPr lang="en-US" sz="2000" b="1" dirty="0" err="1" smtClean="0">
                  <a:solidFill>
                    <a:srgbClr val="1F497D">
                      <a:lumMod val="20000"/>
                      <a:lumOff val="80000"/>
                    </a:srgbClr>
                  </a:solidFill>
                  <a:latin typeface="Comic Sans MS" pitchFamily="66" charset="0"/>
                </a:rPr>
                <a:t>Coleções</a:t>
              </a:r>
              <a:r>
                <a:rPr lang="en-US" sz="2000" b="1" dirty="0" smtClean="0">
                  <a:solidFill>
                    <a:srgbClr val="1F497D">
                      <a:lumMod val="20000"/>
                      <a:lumOff val="80000"/>
                    </a:srgbClr>
                  </a:solidFill>
                  <a:latin typeface="Comic Sans MS" pitchFamily="66" charset="0"/>
                </a:rPr>
                <a:t> </a:t>
              </a:r>
              <a:r>
                <a:rPr lang="en-US" sz="2000" b="1" dirty="0" err="1" smtClean="0">
                  <a:solidFill>
                    <a:srgbClr val="1F497D">
                      <a:lumMod val="20000"/>
                      <a:lumOff val="80000"/>
                    </a:srgbClr>
                  </a:solidFill>
                  <a:latin typeface="Comic Sans MS" pitchFamily="66" charset="0"/>
                </a:rPr>
                <a:t>Biológicas</a:t>
              </a:r>
              <a:r>
                <a:rPr lang="en-US" sz="2000" dirty="0" smtClean="0">
                  <a:solidFill>
                    <a:srgbClr val="1F497D">
                      <a:lumMod val="20000"/>
                      <a:lumOff val="80000"/>
                    </a:srgbClr>
                  </a:solidFill>
                  <a:latin typeface="Comic Sans MS" pitchFamily="66" charset="0"/>
                </a:rPr>
                <a:t> </a:t>
              </a:r>
              <a:endParaRPr lang="en-US" dirty="0"/>
            </a:p>
          </p:txBody>
        </p:sp>
        <p:sp>
          <p:nvSpPr>
            <p:cNvPr id="11" name="Rectangle 4"/>
            <p:cNvSpPr/>
            <p:nvPr/>
          </p:nvSpPr>
          <p:spPr>
            <a:xfrm>
              <a:off x="1691680" y="3645024"/>
              <a:ext cx="2286000" cy="7078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 smtClean="0">
                  <a:solidFill>
                    <a:srgbClr val="1F497D">
                      <a:lumMod val="20000"/>
                      <a:lumOff val="80000"/>
                    </a:srgbClr>
                  </a:solidFill>
                  <a:latin typeface="Comic Sans MS" pitchFamily="66" charset="0"/>
                </a:rPr>
                <a:t>Inventários</a:t>
              </a:r>
              <a:r>
                <a:rPr lang="en-US" sz="2000" b="1" dirty="0" smtClean="0">
                  <a:solidFill>
                    <a:srgbClr val="1F497D">
                      <a:lumMod val="20000"/>
                      <a:lumOff val="80000"/>
                    </a:srgbClr>
                  </a:solidFill>
                  <a:latin typeface="Comic Sans MS" pitchFamily="66" charset="0"/>
                </a:rPr>
                <a:t> </a:t>
              </a:r>
              <a:r>
                <a:rPr lang="en-US" sz="2000" b="1" dirty="0" err="1" smtClean="0">
                  <a:solidFill>
                    <a:srgbClr val="1F497D">
                      <a:lumMod val="20000"/>
                      <a:lumOff val="80000"/>
                    </a:srgbClr>
                  </a:solidFill>
                  <a:latin typeface="Comic Sans MS" pitchFamily="66" charset="0"/>
                </a:rPr>
                <a:t>Biológicos</a:t>
              </a:r>
              <a:endParaRPr lang="en-US" sz="2000" b="1" dirty="0" smtClean="0">
                <a:solidFill>
                  <a:srgbClr val="1F497D">
                    <a:lumMod val="20000"/>
                    <a:lumOff val="80000"/>
                  </a:srgbClr>
                </a:solidFill>
                <a:latin typeface="Comic Sans MS" pitchFamily="66" charset="0"/>
              </a:endParaRPr>
            </a:p>
          </p:txBody>
        </p:sp>
        <p:sp>
          <p:nvSpPr>
            <p:cNvPr id="12" name="Rectangle 7"/>
            <p:cNvSpPr/>
            <p:nvPr/>
          </p:nvSpPr>
          <p:spPr>
            <a:xfrm>
              <a:off x="5148064" y="3789040"/>
              <a:ext cx="2299027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rgbClr val="1F497D">
                      <a:lumMod val="20000"/>
                      <a:lumOff val="80000"/>
                    </a:srgbClr>
                  </a:solidFill>
                  <a:latin typeface="Comic Sans MS" pitchFamily="66" charset="0"/>
                </a:rPr>
                <a:t>Projetos</a:t>
              </a:r>
              <a:r>
                <a:rPr lang="en-US" dirty="0" smtClean="0">
                  <a:solidFill>
                    <a:srgbClr val="1F497D">
                      <a:lumMod val="20000"/>
                      <a:lumOff val="80000"/>
                    </a:srgbClr>
                  </a:solidFill>
                  <a:latin typeface="Comic Sans MS" pitchFamily="66" charset="0"/>
                </a:rPr>
                <a:t> </a:t>
              </a:r>
              <a:r>
                <a:rPr lang="en-US" b="1" dirty="0" err="1" smtClean="0">
                  <a:solidFill>
                    <a:srgbClr val="1F497D">
                      <a:lumMod val="20000"/>
                      <a:lumOff val="80000"/>
                    </a:srgbClr>
                  </a:solidFill>
                  <a:latin typeface="Comic Sans MS" pitchFamily="66" charset="0"/>
                </a:rPr>
                <a:t>Temáticos</a:t>
              </a:r>
              <a:endParaRPr lang="en-US" dirty="0"/>
            </a:p>
          </p:txBody>
        </p:sp>
        <p:sp>
          <p:nvSpPr>
            <p:cNvPr id="13" name="Chave direita 12"/>
            <p:cNvSpPr/>
            <p:nvPr/>
          </p:nvSpPr>
          <p:spPr>
            <a:xfrm rot="5400000">
              <a:off x="4211960" y="3933056"/>
              <a:ext cx="936104" cy="2376264"/>
            </a:xfrm>
            <a:prstGeom prst="rightBrac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3792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Principais</a:t>
            </a:r>
            <a:r>
              <a:rPr lang="en-US" b="1" dirty="0" smtClean="0"/>
              <a:t> </a:t>
            </a:r>
            <a:r>
              <a:rPr lang="en-US" b="1" dirty="0" err="1" smtClean="0"/>
              <a:t>Limitações</a:t>
            </a:r>
            <a:r>
              <a:rPr lang="en-US" b="1" dirty="0" smtClean="0"/>
              <a:t> Para o </a:t>
            </a:r>
            <a:r>
              <a:rPr lang="en-US" b="1" dirty="0" err="1" smtClean="0"/>
              <a:t>Desenvolvimento</a:t>
            </a:r>
            <a:r>
              <a:rPr lang="en-US" b="1" dirty="0" smtClean="0"/>
              <a:t> das </a:t>
            </a:r>
            <a:r>
              <a:rPr lang="en-US" b="1" dirty="0" err="1" smtClean="0"/>
              <a:t>Coleções</a:t>
            </a:r>
            <a:r>
              <a:rPr lang="en-US" b="1" dirty="0" smtClean="0"/>
              <a:t> </a:t>
            </a:r>
            <a:r>
              <a:rPr lang="en-US" b="1" dirty="0" err="1" smtClean="0"/>
              <a:t>Brasileiras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151509"/>
            <a:ext cx="8229600" cy="4525963"/>
          </a:xfrm>
        </p:spPr>
        <p:txBody>
          <a:bodyPr/>
          <a:lstStyle/>
          <a:p>
            <a:r>
              <a:rPr lang="en-US" dirty="0" err="1" smtClean="0"/>
              <a:t>Falta</a:t>
            </a:r>
            <a:r>
              <a:rPr lang="en-US" dirty="0" smtClean="0"/>
              <a:t> </a:t>
            </a:r>
            <a:r>
              <a:rPr lang="en-US" dirty="0" err="1" smtClean="0"/>
              <a:t>Suporte</a:t>
            </a:r>
            <a:r>
              <a:rPr lang="en-US" dirty="0" smtClean="0"/>
              <a:t> </a:t>
            </a:r>
            <a:r>
              <a:rPr lang="en-US" dirty="0" err="1" smtClean="0"/>
              <a:t>Governamental</a:t>
            </a:r>
            <a:r>
              <a:rPr lang="en-US" dirty="0" smtClean="0"/>
              <a:t>:</a:t>
            </a:r>
            <a:endParaRPr lang="pt-B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97243" y="4006454"/>
            <a:ext cx="7609523" cy="3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Carência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recursos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humanos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qualificados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</a:t>
            </a:r>
            <a:endParaRPr lang="en-US" dirty="0" smtClean="0"/>
          </a:p>
          <a:p>
            <a:pPr>
              <a:lnSpc>
                <a:spcPct val="95000"/>
              </a:lnSpc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Preservação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dos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acervos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insuficiente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Má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infraestrutura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instalada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;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Informatização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organização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banco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dados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deficientes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0080" y="-27364"/>
            <a:ext cx="9915416" cy="1654204"/>
            <a:chOff x="10080" y="-27364"/>
            <a:chExt cx="9915416" cy="1654204"/>
          </a:xfrm>
        </p:grpSpPr>
        <p:pic>
          <p:nvPicPr>
            <p:cNvPr id="6" name="Picture 5" descr="C:\Users\Flavia\Documents\Flavia\..PPBio Flávia\Logos e CIA\Banner PPBio - Port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0" y="-27364"/>
              <a:ext cx="9133920" cy="142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ixaDeTexto 6"/>
            <p:cNvSpPr txBox="1"/>
            <p:nvPr/>
          </p:nvSpPr>
          <p:spPr>
            <a:xfrm>
              <a:off x="4427984" y="980728"/>
              <a:ext cx="5497512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r>
                <a:rPr lang="pt-BR" b="1" cap="small" dirty="0">
                  <a:solidFill>
                    <a:schemeClr val="bg1">
                      <a:lumMod val="95000"/>
                    </a:schemeClr>
                  </a:solidFill>
                </a:rPr>
                <a:t>Seminário de integração do PPBio - agosto/2010</a:t>
              </a:r>
            </a:p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endParaRPr lang="pt-BR" b="1" cap="smal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51920" y="2852936"/>
            <a:ext cx="460851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Arial" charset="0"/>
              </a:rPr>
              <a:t>Objetivo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charset="0"/>
              </a:rPr>
              <a:t>geral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457200" indent="-457200">
              <a:lnSpc>
                <a:spcPct val="95000"/>
              </a:lnSpc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Criar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meios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instituir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uma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política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nível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nacional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para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gerenciamento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acervos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biológicos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marL="457200" indent="-457200">
              <a:lnSpc>
                <a:spcPct val="95000"/>
              </a:lnSpc>
              <a:buAutoNum type="arabicPeriod"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>
              <a:lnSpc>
                <a:spcPct val="95000"/>
              </a:lnSpc>
              <a:buAutoNum type="arabicPeriod"/>
            </a:pPr>
            <a:r>
              <a:rPr lang="en-US" sz="2400" dirty="0" err="1" smtClean="0">
                <a:solidFill>
                  <a:srgbClr val="000000"/>
                </a:solidFill>
                <a:latin typeface="Arial" charset="0"/>
              </a:rPr>
              <a:t>Promover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manutenção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ampliação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integração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entre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esses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acervos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674" y="2919749"/>
            <a:ext cx="2620328" cy="3677603"/>
          </a:xfrm>
          <a:prstGeom prst="rect">
            <a:avLst/>
          </a:prstGeom>
          <a:noFill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4219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ucida Sans Unicode" pitchFamily="34" charset="0"/>
                <a:cs typeface="Arial" pitchFamily="34" charset="0"/>
              </a:rPr>
              <a:t/>
            </a:r>
            <a:b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ucida Sans Unicode" pitchFamily="34" charset="0"/>
                <a:cs typeface="Arial" pitchFamily="34" charset="0"/>
              </a:rPr>
            </a:br>
            <a:r>
              <a:rPr lang="en-US" sz="4000" b="1" dirty="0" err="1" smtClean="0">
                <a:solidFill>
                  <a:srgbClr val="000000"/>
                </a:solidFill>
                <a:latin typeface="Arial" charset="0"/>
              </a:rPr>
              <a:t>Componente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Arial" charset="0"/>
              </a:rPr>
              <a:t>Coleções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ucida Sans Unicode" pitchFamily="34" charset="0"/>
                <a:cs typeface="Arial" pitchFamily="34" charset="0"/>
              </a:rPr>
              <a:t/>
            </a:r>
            <a:b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Lucida Sans Unicode" pitchFamily="34" charset="0"/>
                <a:cs typeface="Arial" pitchFamily="34" charset="0"/>
              </a:rPr>
            </a:b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" name="Picture 5" descr="C:\Users\Flavia\Documents\Flavia\..PPBio Flávia\Logos e CIA\Banner PPBio - Port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0" y="-27364"/>
            <a:ext cx="9133920" cy="142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charset="0"/>
              </a:rPr>
              <a:t/>
            </a:r>
            <a:br>
              <a:rPr lang="pt-BR" b="1" dirty="0" smtClean="0">
                <a:latin typeface="Arial" charset="0"/>
              </a:rPr>
            </a:br>
            <a:r>
              <a:rPr lang="pt-BR" b="1" dirty="0" smtClean="0">
                <a:latin typeface="Arial" charset="0"/>
              </a:rPr>
              <a:t>Componente Coleções Biológicas</a:t>
            </a:r>
            <a:br>
              <a:rPr lang="pt-BR" b="1" dirty="0" smtClean="0">
                <a:latin typeface="Arial" charset="0"/>
              </a:rPr>
            </a:br>
            <a:endParaRPr lang="pt-BR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299520" y="1366370"/>
            <a:ext cx="4953000" cy="530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60000"/>
              </a:lnSpc>
            </a:pPr>
            <a:endParaRPr lang="pt-BR" sz="1800" b="1" dirty="0">
              <a:latin typeface="Arial" charset="0"/>
            </a:endParaRPr>
          </a:p>
          <a:p>
            <a:pPr algn="ctr" eaLnBrk="0" hangingPunct="0"/>
            <a:r>
              <a:rPr lang="pt-BR" sz="1800" b="1" dirty="0">
                <a:latin typeface="Arial" charset="0"/>
              </a:rPr>
              <a:t>Atividades / Ações:</a:t>
            </a:r>
            <a:endParaRPr lang="pt-BR" sz="1800" dirty="0">
              <a:latin typeface="Arial" charset="0"/>
            </a:endParaRPr>
          </a:p>
          <a:p>
            <a:pPr algn="just" eaLnBrk="0" hangingPunct="0">
              <a:lnSpc>
                <a:spcPct val="140000"/>
              </a:lnSpc>
            </a:pPr>
            <a:r>
              <a:rPr lang="pt-BR" sz="1800" b="1" dirty="0">
                <a:latin typeface="Arial" charset="0"/>
              </a:rPr>
              <a:t>Gestão da informação</a:t>
            </a:r>
            <a:r>
              <a:rPr lang="pt-BR" sz="1800" dirty="0">
                <a:latin typeface="Arial" charset="0"/>
              </a:rPr>
              <a:t>:</a:t>
            </a:r>
          </a:p>
          <a:p>
            <a:pPr algn="just" eaLnBrk="0" hangingPunct="0"/>
            <a:r>
              <a:rPr lang="pt-BR" sz="1800" dirty="0">
                <a:latin typeface="Arial" charset="0"/>
              </a:rPr>
              <a:t>   </a:t>
            </a:r>
            <a:r>
              <a:rPr lang="pt-BR" sz="1600" dirty="0">
                <a:latin typeface="Arial" charset="0"/>
              </a:rPr>
              <a:t>- Núcleo de </a:t>
            </a:r>
            <a:r>
              <a:rPr lang="pt-BR" sz="1600" dirty="0" err="1">
                <a:latin typeface="Arial" charset="0"/>
              </a:rPr>
              <a:t>Biogeoinformática</a:t>
            </a:r>
            <a:endParaRPr lang="pt-BR" sz="1600" dirty="0">
              <a:latin typeface="Arial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pt-BR" sz="1600" dirty="0">
                <a:latin typeface="Arial" charset="0"/>
              </a:rPr>
              <a:t>   - Páginas Web</a:t>
            </a:r>
            <a:endParaRPr lang="pt-BR" sz="1800" dirty="0">
              <a:latin typeface="Arial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pt-BR" sz="1800" b="1" dirty="0">
                <a:latin typeface="Arial" charset="0"/>
              </a:rPr>
              <a:t>Informatização</a:t>
            </a:r>
            <a:r>
              <a:rPr lang="pt-BR" sz="1800" dirty="0">
                <a:latin typeface="Arial" charset="0"/>
              </a:rPr>
              <a:t>:</a:t>
            </a:r>
          </a:p>
          <a:p>
            <a:pPr eaLnBrk="0" hangingPunct="0">
              <a:lnSpc>
                <a:spcPct val="90000"/>
              </a:lnSpc>
            </a:pPr>
            <a:r>
              <a:rPr lang="pt-BR" sz="1800" dirty="0">
                <a:latin typeface="Arial" charset="0"/>
              </a:rPr>
              <a:t>   </a:t>
            </a:r>
            <a:r>
              <a:rPr lang="pt-BR" sz="1600" dirty="0">
                <a:latin typeface="Arial" charset="0"/>
              </a:rPr>
              <a:t>- aplicativos para gerenciamento de dados</a:t>
            </a:r>
          </a:p>
          <a:p>
            <a:pPr eaLnBrk="0" hangingPunct="0">
              <a:lnSpc>
                <a:spcPct val="120000"/>
              </a:lnSpc>
            </a:pPr>
            <a:r>
              <a:rPr lang="pt-BR" sz="1600" dirty="0">
                <a:latin typeface="Arial" charset="0"/>
              </a:rPr>
              <a:t>   - digitação / digitalização</a:t>
            </a:r>
          </a:p>
          <a:p>
            <a:pPr eaLnBrk="0" hangingPunct="0"/>
            <a:r>
              <a:rPr lang="pt-BR" sz="1600" dirty="0">
                <a:latin typeface="Arial" charset="0"/>
              </a:rPr>
              <a:t>   </a:t>
            </a:r>
            <a:r>
              <a:rPr lang="pt-BR" sz="1600" b="1" dirty="0">
                <a:latin typeface="Arial" charset="0"/>
              </a:rPr>
              <a:t>- disponibilização para acesso online</a:t>
            </a:r>
          </a:p>
          <a:p>
            <a:pPr eaLnBrk="0" hangingPunct="0"/>
            <a:r>
              <a:rPr lang="pt-BR" sz="1600" b="1" dirty="0">
                <a:latin typeface="Arial" charset="0"/>
              </a:rPr>
              <a:t>   - integração de bancos de dados</a:t>
            </a:r>
            <a:r>
              <a:rPr lang="pt-BR" sz="1600" dirty="0">
                <a:latin typeface="Arial" charset="0"/>
              </a:rPr>
              <a:t> </a:t>
            </a:r>
          </a:p>
          <a:p>
            <a:pPr eaLnBrk="0" hangingPunct="0"/>
            <a:r>
              <a:rPr lang="pt-BR" sz="1800" b="1" dirty="0">
                <a:latin typeface="Arial" charset="0"/>
              </a:rPr>
              <a:t>Qualificação</a:t>
            </a:r>
            <a:r>
              <a:rPr lang="pt-BR" sz="1800" dirty="0">
                <a:latin typeface="Arial" charset="0"/>
              </a:rPr>
              <a:t>: 		   </a:t>
            </a:r>
          </a:p>
          <a:p>
            <a:pPr algn="just" eaLnBrk="0" hangingPunct="0"/>
            <a:r>
              <a:rPr lang="pt-BR" sz="1800" dirty="0">
                <a:latin typeface="Arial" charset="0"/>
              </a:rPr>
              <a:t>   </a:t>
            </a:r>
            <a:r>
              <a:rPr lang="pt-BR" sz="1600" dirty="0">
                <a:latin typeface="Arial" charset="0"/>
              </a:rPr>
              <a:t>- Informação taxonômica</a:t>
            </a:r>
          </a:p>
          <a:p>
            <a:pPr algn="just" eaLnBrk="0" hangingPunct="0"/>
            <a:r>
              <a:rPr lang="pt-BR" sz="1600" dirty="0">
                <a:latin typeface="Arial" charset="0"/>
              </a:rPr>
              <a:t>   - Limpeza de dados</a:t>
            </a:r>
            <a:r>
              <a:rPr lang="pt-BR" sz="1800" dirty="0">
                <a:latin typeface="Arial" charset="0"/>
              </a:rPr>
              <a:t> </a:t>
            </a:r>
          </a:p>
          <a:p>
            <a:pPr eaLnBrk="0" hangingPunct="0"/>
            <a:r>
              <a:rPr lang="pt-BR" sz="1800" b="1" dirty="0">
                <a:latin typeface="Arial" charset="0"/>
              </a:rPr>
              <a:t>Capacitação</a:t>
            </a:r>
            <a:r>
              <a:rPr lang="pt-BR" sz="1800" dirty="0">
                <a:latin typeface="Arial" charset="0"/>
              </a:rPr>
              <a:t>: 		   </a:t>
            </a:r>
          </a:p>
          <a:p>
            <a:pPr eaLnBrk="0" hangingPunct="0"/>
            <a:r>
              <a:rPr lang="pt-BR" sz="1800" dirty="0">
                <a:latin typeface="Arial" charset="0"/>
              </a:rPr>
              <a:t>   </a:t>
            </a:r>
            <a:r>
              <a:rPr lang="pt-BR" sz="1600" dirty="0">
                <a:latin typeface="Arial" charset="0"/>
              </a:rPr>
              <a:t>- Treinamento em técnicas de curadoria</a:t>
            </a:r>
          </a:p>
          <a:p>
            <a:pPr eaLnBrk="0" hangingPunct="0"/>
            <a:r>
              <a:rPr lang="pt-BR" sz="1600" dirty="0">
                <a:latin typeface="Arial" charset="0"/>
              </a:rPr>
              <a:t>   - Cursos/oficinas - Brahms / </a:t>
            </a:r>
            <a:r>
              <a:rPr lang="pt-BR" sz="1600" dirty="0" err="1">
                <a:latin typeface="Arial" charset="0"/>
              </a:rPr>
              <a:t>Specify</a:t>
            </a:r>
            <a:r>
              <a:rPr lang="pt-BR" sz="1600" dirty="0">
                <a:latin typeface="Arial" charset="0"/>
              </a:rPr>
              <a:t> / Sistemática</a:t>
            </a:r>
            <a:endParaRPr lang="pt-BR" sz="1800" b="1" dirty="0">
              <a:latin typeface="Arial" charset="0"/>
            </a:endParaRPr>
          </a:p>
          <a:p>
            <a:pPr algn="just" eaLnBrk="0" hangingPunct="0"/>
            <a:r>
              <a:rPr lang="pt-BR" sz="1800" b="1" dirty="0" err="1">
                <a:latin typeface="Arial" charset="0"/>
              </a:rPr>
              <a:t>Infra-estrutura</a:t>
            </a:r>
            <a:r>
              <a:rPr lang="pt-BR" sz="1800" dirty="0">
                <a:latin typeface="Arial" charset="0"/>
              </a:rPr>
              <a:t>:</a:t>
            </a:r>
          </a:p>
          <a:p>
            <a:pPr algn="just" eaLnBrk="0" hangingPunct="0"/>
            <a:r>
              <a:rPr lang="pt-BR" sz="1800" dirty="0">
                <a:latin typeface="Arial" charset="0"/>
              </a:rPr>
              <a:t>   </a:t>
            </a:r>
            <a:r>
              <a:rPr lang="pt-BR" sz="1600" dirty="0">
                <a:latin typeface="Arial" charset="0"/>
              </a:rPr>
              <a:t>- melhoria de instalações e equipamentos</a:t>
            </a:r>
          </a:p>
          <a:p>
            <a:pPr algn="just" eaLnBrk="0" hangingPunct="0">
              <a:lnSpc>
                <a:spcPct val="110000"/>
              </a:lnSpc>
            </a:pPr>
            <a:r>
              <a:rPr lang="pt-BR" sz="1600" dirty="0">
                <a:latin typeface="Arial" charset="0"/>
              </a:rPr>
              <a:t>   - preservação dos acervos</a:t>
            </a:r>
            <a:r>
              <a:rPr lang="pt-BR" sz="1800" dirty="0">
                <a:latin typeface="Arial" charset="0"/>
              </a:rPr>
              <a:t> </a:t>
            </a:r>
          </a:p>
        </p:txBody>
      </p:sp>
      <p:pic>
        <p:nvPicPr>
          <p:cNvPr id="6" name="Picture 22" descr="C:\Documents and Settings\Celio Magalhaes\My Documents\I N P A\PPBio\Apresentações\Slide-show - COP8\Coleções INPA 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7611" y="3949960"/>
            <a:ext cx="3145813" cy="2359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0" descr="C:\Documents and Settings\Celio Magalhaes\My Documents\I N P A\PPBio\Apresentações\Slide-show - COP8\Coleções INPA 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45704"/>
            <a:ext cx="3168352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25" y="761524"/>
            <a:ext cx="8545353" cy="6020753"/>
          </a:xfrm>
          <a:prstGeom prst="rect">
            <a:avLst/>
          </a:prstGeom>
          <a:noFill/>
        </p:spPr>
      </p:pic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205870" y="188640"/>
            <a:ext cx="6606490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Arial" charset="0"/>
              </a:rPr>
              <a:t>Redes</a:t>
            </a:r>
            <a:r>
              <a:rPr lang="en-US" sz="3200" b="1" dirty="0" smtClean="0">
                <a:solidFill>
                  <a:srgbClr val="000000"/>
                </a:solidFill>
                <a:latin typeface="Arial" charset="0"/>
              </a:rPr>
              <a:t> PPBIO </a:t>
            </a:r>
            <a:r>
              <a:rPr lang="en-US" sz="3200" b="1" dirty="0" err="1" smtClean="0">
                <a:solidFill>
                  <a:srgbClr val="000000"/>
                </a:solidFill>
                <a:latin typeface="Arial" charset="0"/>
              </a:rPr>
              <a:t>Amazônia</a:t>
            </a:r>
            <a:r>
              <a:rPr lang="en-US" sz="3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Arial" charset="0"/>
              </a:rPr>
              <a:t>Ocidental</a:t>
            </a: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070"/>
          <p:cNvGrpSpPr>
            <a:grpSpLocks/>
          </p:cNvGrpSpPr>
          <p:nvPr/>
        </p:nvGrpSpPr>
        <p:grpSpPr bwMode="auto">
          <a:xfrm>
            <a:off x="250825" y="1557338"/>
            <a:ext cx="3600450" cy="3203576"/>
            <a:chOff x="350" y="1437"/>
            <a:chExt cx="2268" cy="2018"/>
          </a:xfrm>
        </p:grpSpPr>
        <p:sp>
          <p:nvSpPr>
            <p:cNvPr id="3079" name="Text Box 2071"/>
            <p:cNvSpPr txBox="1">
              <a:spLocks noChangeArrowheads="1"/>
            </p:cNvSpPr>
            <p:nvPr/>
          </p:nvSpPr>
          <p:spPr bwMode="auto">
            <a:xfrm>
              <a:off x="577" y="1437"/>
              <a:ext cx="181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pt-BR" b="1" dirty="0" smtClean="0">
                  <a:latin typeface="Arial" charset="0"/>
                </a:rPr>
                <a:t>Rede Manaus I </a:t>
              </a:r>
              <a:r>
                <a:rPr lang="pt-BR" b="1" dirty="0">
                  <a:latin typeface="Arial" charset="0"/>
                </a:rPr>
                <a:t>N P A</a:t>
              </a:r>
              <a:endParaRPr lang="pt-BR" dirty="0"/>
            </a:p>
          </p:txBody>
        </p:sp>
        <p:pic>
          <p:nvPicPr>
            <p:cNvPr id="3081" name="Picture 2073" descr="C:\Documents and Settings\Usuario\Meus documentos\PPBio\Disseminação\Slide-show - COP8\Coleções INPA 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" y="1754"/>
              <a:ext cx="2268" cy="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upo 27"/>
          <p:cNvGrpSpPr/>
          <p:nvPr/>
        </p:nvGrpSpPr>
        <p:grpSpPr>
          <a:xfrm>
            <a:off x="10080" y="-27364"/>
            <a:ext cx="9915416" cy="1654204"/>
            <a:chOff x="10080" y="-27364"/>
            <a:chExt cx="9915416" cy="1654204"/>
          </a:xfrm>
        </p:grpSpPr>
        <p:pic>
          <p:nvPicPr>
            <p:cNvPr id="29" name="Picture 5" descr="C:\Users\Flavia\Documents\Flavia\..PPBio Flávia\Logos e CIA\Banner PPBio - Port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0" y="-27364"/>
              <a:ext cx="9133920" cy="142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CaixaDeTexto 29"/>
            <p:cNvSpPr txBox="1"/>
            <p:nvPr/>
          </p:nvSpPr>
          <p:spPr>
            <a:xfrm>
              <a:off x="4427984" y="980728"/>
              <a:ext cx="5497512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r>
                <a:rPr lang="pt-BR" b="1" cap="small" dirty="0">
                  <a:solidFill>
                    <a:schemeClr val="bg1">
                      <a:lumMod val="95000"/>
                    </a:schemeClr>
                  </a:solidFill>
                </a:rPr>
                <a:t>Seminário de integração do PPBio - agosto/2010</a:t>
              </a:r>
            </a:p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endParaRPr lang="pt-BR" b="1" cap="smal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4211960" y="1844824"/>
            <a:ext cx="4320480" cy="4428713"/>
            <a:chOff x="73025" y="-1501259"/>
            <a:chExt cx="10241375" cy="9037122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775" y="846138"/>
              <a:ext cx="9494838" cy="668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70873" y="261994"/>
              <a:ext cx="4172837" cy="19645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6217850" y="286105"/>
              <a:ext cx="3755171" cy="2147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200" dirty="0" err="1" smtClean="0">
                  <a:solidFill>
                    <a:srgbClr val="FFFFFF"/>
                  </a:solidFill>
                  <a:latin typeface="Arial" charset="0"/>
                </a:rPr>
                <a:t>Informatização</a:t>
              </a:r>
              <a:endParaRPr lang="en-US" sz="1200" dirty="0"/>
            </a:p>
            <a:p>
              <a:pPr algn="ctr">
                <a:lnSpc>
                  <a:spcPct val="95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Arial" charset="0"/>
                </a:rPr>
                <a:t>Qualificação</a:t>
              </a:r>
              <a:r>
                <a:rPr lang="en-US" sz="1200" dirty="0">
                  <a:solidFill>
                    <a:srgbClr val="FFFFFF"/>
                  </a:solidFill>
                  <a:latin typeface="Arial" charset="0"/>
                </a:rPr>
                <a:t>/</a:t>
              </a:r>
              <a:r>
                <a:rPr lang="en-US" sz="1200" dirty="0" err="1">
                  <a:solidFill>
                    <a:srgbClr val="FFFFFF"/>
                  </a:solidFill>
                  <a:latin typeface="Arial" charset="0"/>
                </a:rPr>
                <a:t>capacitação</a:t>
              </a:r>
              <a:endParaRPr lang="en-US" sz="1200" dirty="0"/>
            </a:p>
            <a:p>
              <a:pPr algn="ctr">
                <a:lnSpc>
                  <a:spcPct val="95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Arial" charset="0"/>
                </a:rPr>
                <a:t>Gestão</a:t>
              </a:r>
              <a:r>
                <a:rPr lang="en-US" sz="12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Arial" charset="0"/>
                </a:rPr>
                <a:t>da</a:t>
              </a:r>
              <a:r>
                <a:rPr lang="en-US" sz="1200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sz="1200" dirty="0" err="1">
                  <a:solidFill>
                    <a:srgbClr val="FFFFFF"/>
                  </a:solidFill>
                  <a:latin typeface="Arial" charset="0"/>
                </a:rPr>
                <a:t>informação</a:t>
              </a:r>
              <a:endParaRPr lang="en-US" sz="1200" dirty="0"/>
            </a:p>
            <a:p>
              <a:pPr algn="ctr">
                <a:lnSpc>
                  <a:spcPct val="95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Arial" charset="0"/>
                </a:rPr>
                <a:t>Infraestrutura</a:t>
              </a:r>
              <a:endParaRPr lang="en-US" sz="1200" dirty="0"/>
            </a:p>
            <a:p>
              <a:pPr algn="ctr">
                <a:lnSpc>
                  <a:spcPct val="95000"/>
                </a:lnSpc>
              </a:pPr>
              <a:endParaRPr lang="en-US" sz="1200" dirty="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81524" y="408932"/>
              <a:ext cx="1465636" cy="27771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73025" y="-1501259"/>
              <a:ext cx="10241375" cy="80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700" b="1" dirty="0" err="1">
                  <a:solidFill>
                    <a:srgbClr val="000000"/>
                  </a:solidFill>
                  <a:latin typeface="Arial" charset="0"/>
                </a:rPr>
                <a:t>Aplicações</a:t>
              </a:r>
              <a:r>
                <a:rPr lang="en-US" sz="2700" b="1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700" b="1" dirty="0" err="1">
                  <a:solidFill>
                    <a:srgbClr val="000000"/>
                  </a:solidFill>
                  <a:latin typeface="Arial" charset="0"/>
                </a:rPr>
                <a:t>PPBio</a:t>
              </a:r>
              <a:r>
                <a:rPr lang="en-US" sz="2700" b="1" dirty="0">
                  <a:solidFill>
                    <a:srgbClr val="000000"/>
                  </a:solidFill>
                  <a:latin typeface="Arial" charset="0"/>
                </a:rPr>
                <a:t> no INPA</a:t>
              </a:r>
            </a:p>
          </p:txBody>
        </p:sp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025" y="1470025"/>
              <a:ext cx="3663950" cy="1958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155575" y="958710"/>
              <a:ext cx="3506788" cy="2983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lnSpc>
                  <a:spcPct val="95000"/>
                </a:lnSpc>
              </a:pPr>
              <a:endParaRPr lang="en-US" dirty="0" smtClean="0">
                <a:solidFill>
                  <a:srgbClr val="FFFFFF"/>
                </a:solidFill>
                <a:latin typeface="Arial" charset="0"/>
              </a:endParaRPr>
            </a:p>
            <a:p>
              <a:pPr algn="ctr">
                <a:lnSpc>
                  <a:spcPct val="95000"/>
                </a:lnSpc>
              </a:pPr>
              <a:r>
                <a:rPr lang="en-US" sz="1200" dirty="0" err="1" smtClean="0">
                  <a:solidFill>
                    <a:srgbClr val="FFFFFF"/>
                  </a:solidFill>
                  <a:latin typeface="Arial" charset="0"/>
                </a:rPr>
                <a:t>Peixes</a:t>
              </a:r>
              <a:endParaRPr lang="en-US" sz="1200" dirty="0"/>
            </a:p>
            <a:p>
              <a:pPr algn="ctr">
                <a:lnSpc>
                  <a:spcPct val="95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Arial" charset="0"/>
                </a:rPr>
                <a:t>Mamíferos</a:t>
              </a:r>
              <a:endParaRPr lang="en-US" sz="1200" dirty="0"/>
            </a:p>
            <a:p>
              <a:pPr algn="ctr">
                <a:lnSpc>
                  <a:spcPct val="95000"/>
                </a:lnSpc>
              </a:pPr>
              <a:r>
                <a:rPr lang="en-US" sz="1200" dirty="0">
                  <a:solidFill>
                    <a:srgbClr val="FFFFFF"/>
                  </a:solidFill>
                  <a:latin typeface="Arial" charset="0"/>
                </a:rPr>
                <a:t>Aves</a:t>
              </a:r>
              <a:endParaRPr lang="en-US" sz="1200" dirty="0"/>
            </a:p>
            <a:p>
              <a:pPr algn="ctr">
                <a:lnSpc>
                  <a:spcPct val="95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Arial" charset="0"/>
                </a:rPr>
                <a:t>Répteis</a:t>
              </a:r>
              <a:r>
                <a:rPr lang="en-US" sz="1200" dirty="0">
                  <a:solidFill>
                    <a:srgbClr val="FFFFFF"/>
                  </a:solidFill>
                  <a:latin typeface="Arial" charset="0"/>
                </a:rPr>
                <a:t> e </a:t>
              </a:r>
              <a:r>
                <a:rPr lang="en-US" sz="1200" dirty="0" err="1">
                  <a:solidFill>
                    <a:srgbClr val="FFFFFF"/>
                  </a:solidFill>
                  <a:latin typeface="Arial" charset="0"/>
                </a:rPr>
                <a:t>anfíbios</a:t>
              </a:r>
              <a:endParaRPr lang="en-US" sz="1200" dirty="0"/>
            </a:p>
            <a:p>
              <a:pPr algn="ctr">
                <a:lnSpc>
                  <a:spcPct val="95000"/>
                </a:lnSpc>
              </a:pPr>
              <a:r>
                <a:rPr lang="en-US" sz="1200" dirty="0" err="1">
                  <a:solidFill>
                    <a:srgbClr val="FFFFFF"/>
                  </a:solidFill>
                  <a:latin typeface="Arial" charset="0"/>
                </a:rPr>
                <a:t>Invertebrados</a:t>
              </a:r>
              <a:endParaRPr lang="en-US" sz="1200" dirty="0"/>
            </a:p>
            <a:p>
              <a:pPr algn="ctr">
                <a:lnSpc>
                  <a:spcPct val="95000"/>
                </a:lnSpc>
              </a:pPr>
              <a:endParaRPr lang="en-US" sz="2200" b="1" dirty="0">
                <a:solidFill>
                  <a:srgbClr val="FF3300"/>
                </a:solidFill>
                <a:latin typeface="Arial" charset="0"/>
              </a:endParaRPr>
            </a:p>
          </p:txBody>
        </p:sp>
        <p:pic>
          <p:nvPicPr>
            <p:cNvPr id="38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40138" y="3311525"/>
              <a:ext cx="804862" cy="33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81524" y="1731373"/>
              <a:ext cx="1465636" cy="153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70275" y="3311525"/>
              <a:ext cx="976313" cy="117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" name="Curved Up Arrow 25"/>
          <p:cNvSpPr/>
          <p:nvPr/>
        </p:nvSpPr>
        <p:spPr>
          <a:xfrm rot="1904076">
            <a:off x="1450322" y="5445876"/>
            <a:ext cx="2734816" cy="116759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8"/>
          <p:cNvSpPr txBox="1">
            <a:spLocks noChangeArrowheads="1"/>
          </p:cNvSpPr>
          <p:nvPr/>
        </p:nvSpPr>
        <p:spPr bwMode="auto">
          <a:xfrm>
            <a:off x="3886200" y="1066800"/>
            <a:ext cx="4953000" cy="557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 b="1" dirty="0">
                <a:solidFill>
                  <a:srgbClr val="969696"/>
                </a:solidFill>
                <a:latin typeface="Arial" charset="0"/>
              </a:rPr>
              <a:t>Componente Coleções Biológicas</a:t>
            </a:r>
          </a:p>
          <a:p>
            <a:pPr algn="just" eaLnBrk="0" hangingPunct="0">
              <a:lnSpc>
                <a:spcPct val="60000"/>
              </a:lnSpc>
            </a:pPr>
            <a:endParaRPr lang="pt-BR" sz="1800" b="1" dirty="0">
              <a:solidFill>
                <a:srgbClr val="969696"/>
              </a:solidFill>
              <a:latin typeface="Arial" charset="0"/>
            </a:endParaRPr>
          </a:p>
          <a:p>
            <a:pPr algn="ctr" eaLnBrk="0" hangingPunct="0"/>
            <a:r>
              <a:rPr lang="pt-BR" sz="1800" b="1" dirty="0">
                <a:solidFill>
                  <a:srgbClr val="969696"/>
                </a:solidFill>
                <a:latin typeface="Arial" charset="0"/>
              </a:rPr>
              <a:t>Atividades / Ações:</a:t>
            </a:r>
            <a:endParaRPr lang="pt-BR" sz="1800" dirty="0">
              <a:solidFill>
                <a:srgbClr val="969696"/>
              </a:solidFill>
              <a:latin typeface="Arial" charset="0"/>
            </a:endParaRPr>
          </a:p>
          <a:p>
            <a:pPr algn="just" eaLnBrk="0" hangingPunct="0">
              <a:lnSpc>
                <a:spcPct val="140000"/>
              </a:lnSpc>
            </a:pPr>
            <a:r>
              <a:rPr lang="pt-BR" sz="1800" b="1" dirty="0">
                <a:solidFill>
                  <a:srgbClr val="969696"/>
                </a:solidFill>
                <a:latin typeface="Arial" charset="0"/>
              </a:rPr>
              <a:t>Gestão da informação</a:t>
            </a:r>
            <a:r>
              <a:rPr lang="pt-BR" sz="1800" dirty="0">
                <a:solidFill>
                  <a:srgbClr val="969696"/>
                </a:solidFill>
                <a:latin typeface="Arial" charset="0"/>
              </a:rPr>
              <a:t>:</a:t>
            </a:r>
          </a:p>
          <a:p>
            <a:pPr algn="just" eaLnBrk="0" hangingPunct="0"/>
            <a:r>
              <a:rPr lang="pt-BR" sz="1800" dirty="0">
                <a:solidFill>
                  <a:srgbClr val="969696"/>
                </a:solidFill>
                <a:latin typeface="Arial" charset="0"/>
              </a:rPr>
              <a:t>   </a:t>
            </a:r>
            <a:r>
              <a:rPr lang="pt-BR" sz="1600" dirty="0">
                <a:solidFill>
                  <a:srgbClr val="969696"/>
                </a:solidFill>
                <a:latin typeface="Arial" charset="0"/>
              </a:rPr>
              <a:t>- Núcleo de </a:t>
            </a:r>
            <a:r>
              <a:rPr lang="pt-BR" sz="1600" dirty="0" err="1">
                <a:solidFill>
                  <a:srgbClr val="969696"/>
                </a:solidFill>
                <a:latin typeface="Arial" charset="0"/>
              </a:rPr>
              <a:t>Biogeoinformática</a:t>
            </a:r>
            <a:endParaRPr lang="pt-BR" sz="1600" dirty="0">
              <a:latin typeface="Arial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pt-BR" sz="1600" dirty="0">
                <a:latin typeface="Arial" charset="0"/>
              </a:rPr>
              <a:t>   - Páginas Web</a:t>
            </a:r>
            <a:endParaRPr lang="pt-BR" sz="1800" dirty="0">
              <a:latin typeface="Arial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pt-BR" sz="1800" b="1" dirty="0">
                <a:latin typeface="Arial" charset="0"/>
              </a:rPr>
              <a:t>Informatização</a:t>
            </a:r>
            <a:r>
              <a:rPr lang="pt-BR" sz="1800" dirty="0">
                <a:latin typeface="Arial" charset="0"/>
              </a:rPr>
              <a:t>:</a:t>
            </a:r>
          </a:p>
          <a:p>
            <a:pPr eaLnBrk="0" hangingPunct="0">
              <a:lnSpc>
                <a:spcPct val="90000"/>
              </a:lnSpc>
            </a:pPr>
            <a:r>
              <a:rPr lang="pt-BR" sz="1800" dirty="0">
                <a:latin typeface="Arial" charset="0"/>
              </a:rPr>
              <a:t>   </a:t>
            </a:r>
            <a:r>
              <a:rPr lang="pt-BR" sz="1600" dirty="0">
                <a:solidFill>
                  <a:srgbClr val="969696"/>
                </a:solidFill>
                <a:latin typeface="Arial" charset="0"/>
              </a:rPr>
              <a:t>- aplicativos para gerenciamento de dados</a:t>
            </a:r>
          </a:p>
          <a:p>
            <a:pPr eaLnBrk="0" hangingPunct="0">
              <a:lnSpc>
                <a:spcPct val="120000"/>
              </a:lnSpc>
            </a:pPr>
            <a:r>
              <a:rPr lang="pt-BR" sz="1600" dirty="0">
                <a:latin typeface="Arial" charset="0"/>
              </a:rPr>
              <a:t>   </a:t>
            </a:r>
            <a:r>
              <a:rPr lang="pt-BR" sz="1600" dirty="0">
                <a:solidFill>
                  <a:srgbClr val="969696"/>
                </a:solidFill>
                <a:latin typeface="Arial" charset="0"/>
              </a:rPr>
              <a:t>- digitação / digitalização</a:t>
            </a:r>
            <a:endParaRPr lang="pt-BR" sz="1600" dirty="0">
              <a:latin typeface="Arial" charset="0"/>
            </a:endParaRPr>
          </a:p>
          <a:p>
            <a:pPr eaLnBrk="0" hangingPunct="0"/>
            <a:r>
              <a:rPr lang="pt-BR" sz="1600" dirty="0">
                <a:latin typeface="Arial" charset="0"/>
              </a:rPr>
              <a:t>   </a:t>
            </a:r>
            <a:r>
              <a:rPr lang="pt-BR" sz="1600" b="1" dirty="0">
                <a:latin typeface="Arial" charset="0"/>
              </a:rPr>
              <a:t>- disponibilização para acesso online</a:t>
            </a:r>
          </a:p>
          <a:p>
            <a:pPr eaLnBrk="0" hangingPunct="0"/>
            <a:r>
              <a:rPr lang="pt-BR" sz="1600" b="1" dirty="0">
                <a:latin typeface="Arial" charset="0"/>
              </a:rPr>
              <a:t>   - integração de bancos de dados</a:t>
            </a:r>
            <a:r>
              <a:rPr lang="pt-BR" sz="1600" dirty="0">
                <a:latin typeface="Arial" charset="0"/>
              </a:rPr>
              <a:t> </a:t>
            </a:r>
          </a:p>
          <a:p>
            <a:pPr eaLnBrk="0" hangingPunct="0"/>
            <a:r>
              <a:rPr lang="pt-BR" sz="1800" b="1" dirty="0">
                <a:solidFill>
                  <a:srgbClr val="969696"/>
                </a:solidFill>
                <a:latin typeface="Arial" charset="0"/>
              </a:rPr>
              <a:t>Qualificação</a:t>
            </a:r>
            <a:r>
              <a:rPr lang="pt-BR" sz="1800" dirty="0">
                <a:solidFill>
                  <a:srgbClr val="969696"/>
                </a:solidFill>
                <a:latin typeface="Arial" charset="0"/>
              </a:rPr>
              <a:t>: 		   </a:t>
            </a:r>
          </a:p>
          <a:p>
            <a:pPr algn="just" eaLnBrk="0" hangingPunct="0"/>
            <a:r>
              <a:rPr lang="pt-BR" sz="1800" dirty="0">
                <a:solidFill>
                  <a:srgbClr val="969696"/>
                </a:solidFill>
                <a:latin typeface="Arial" charset="0"/>
              </a:rPr>
              <a:t>   </a:t>
            </a:r>
            <a:r>
              <a:rPr lang="pt-BR" sz="1600" dirty="0">
                <a:solidFill>
                  <a:srgbClr val="969696"/>
                </a:solidFill>
                <a:latin typeface="Arial" charset="0"/>
              </a:rPr>
              <a:t>- Informação taxonômica</a:t>
            </a:r>
          </a:p>
          <a:p>
            <a:pPr algn="just" eaLnBrk="0" hangingPunct="0"/>
            <a:r>
              <a:rPr lang="pt-BR" sz="1600" dirty="0">
                <a:solidFill>
                  <a:srgbClr val="969696"/>
                </a:solidFill>
                <a:latin typeface="Arial" charset="0"/>
              </a:rPr>
              <a:t>   - Limpeza de dados</a:t>
            </a:r>
            <a:r>
              <a:rPr lang="pt-BR" sz="1800" dirty="0">
                <a:solidFill>
                  <a:srgbClr val="969696"/>
                </a:solidFill>
                <a:latin typeface="Arial" charset="0"/>
              </a:rPr>
              <a:t> </a:t>
            </a:r>
          </a:p>
          <a:p>
            <a:pPr eaLnBrk="0" hangingPunct="0"/>
            <a:r>
              <a:rPr lang="pt-BR" sz="1800" b="1" dirty="0">
                <a:latin typeface="Arial" charset="0"/>
              </a:rPr>
              <a:t>Capacitação: 	</a:t>
            </a:r>
            <a:r>
              <a:rPr lang="pt-BR" sz="1800" dirty="0">
                <a:latin typeface="Arial" charset="0"/>
              </a:rPr>
              <a:t>	   </a:t>
            </a:r>
          </a:p>
          <a:p>
            <a:pPr eaLnBrk="0" hangingPunct="0"/>
            <a:r>
              <a:rPr lang="pt-BR" sz="1800" b="1" dirty="0">
                <a:latin typeface="Arial" charset="0"/>
              </a:rPr>
              <a:t>   </a:t>
            </a:r>
            <a:r>
              <a:rPr lang="pt-BR" sz="1600" b="1" dirty="0">
                <a:latin typeface="Arial" charset="0"/>
              </a:rPr>
              <a:t>- Treinamento em técnicas de curadoria</a:t>
            </a:r>
          </a:p>
          <a:p>
            <a:pPr eaLnBrk="0" hangingPunct="0"/>
            <a:r>
              <a:rPr lang="pt-BR" sz="1600" b="1" dirty="0">
                <a:latin typeface="Arial" charset="0"/>
              </a:rPr>
              <a:t>   - Cursos/oficinas - Brahms /</a:t>
            </a:r>
            <a:r>
              <a:rPr lang="pt-BR" sz="1600" dirty="0">
                <a:latin typeface="Arial" charset="0"/>
              </a:rPr>
              <a:t> </a:t>
            </a:r>
            <a:r>
              <a:rPr lang="pt-BR" sz="1600" dirty="0" err="1">
                <a:latin typeface="Arial" charset="0"/>
              </a:rPr>
              <a:t>Specify</a:t>
            </a:r>
            <a:r>
              <a:rPr lang="pt-BR" sz="1600" dirty="0">
                <a:latin typeface="Arial" charset="0"/>
              </a:rPr>
              <a:t> </a:t>
            </a:r>
            <a:endParaRPr lang="pt-BR" sz="1800" dirty="0">
              <a:latin typeface="Arial" charset="0"/>
            </a:endParaRPr>
          </a:p>
          <a:p>
            <a:pPr algn="just" eaLnBrk="0" hangingPunct="0"/>
            <a:r>
              <a:rPr lang="pt-BR" sz="1800" dirty="0" err="1">
                <a:solidFill>
                  <a:srgbClr val="969696"/>
                </a:solidFill>
                <a:latin typeface="Arial" charset="0"/>
              </a:rPr>
              <a:t>Infra-estrutura</a:t>
            </a:r>
            <a:r>
              <a:rPr lang="pt-BR" sz="1800" dirty="0">
                <a:solidFill>
                  <a:srgbClr val="969696"/>
                </a:solidFill>
                <a:latin typeface="Arial" charset="0"/>
              </a:rPr>
              <a:t>:</a:t>
            </a:r>
          </a:p>
          <a:p>
            <a:pPr algn="just" eaLnBrk="0" hangingPunct="0"/>
            <a:r>
              <a:rPr lang="pt-BR" sz="1800" dirty="0">
                <a:solidFill>
                  <a:srgbClr val="969696"/>
                </a:solidFill>
                <a:latin typeface="Arial" charset="0"/>
              </a:rPr>
              <a:t>   </a:t>
            </a:r>
            <a:r>
              <a:rPr lang="pt-BR" sz="1600" dirty="0">
                <a:solidFill>
                  <a:srgbClr val="969696"/>
                </a:solidFill>
                <a:latin typeface="Arial" charset="0"/>
              </a:rPr>
              <a:t>- melhoria de instalações e equipamentos</a:t>
            </a:r>
          </a:p>
          <a:p>
            <a:pPr algn="just" eaLnBrk="0" hangingPunct="0">
              <a:lnSpc>
                <a:spcPct val="110000"/>
              </a:lnSpc>
            </a:pPr>
            <a:r>
              <a:rPr lang="pt-BR" sz="1600" dirty="0">
                <a:solidFill>
                  <a:srgbClr val="969696"/>
                </a:solidFill>
                <a:latin typeface="Arial" charset="0"/>
              </a:rPr>
              <a:t>   - preservação dos acervos</a:t>
            </a:r>
            <a:r>
              <a:rPr lang="pt-BR" sz="1800" dirty="0">
                <a:solidFill>
                  <a:srgbClr val="969696"/>
                </a:solidFill>
                <a:latin typeface="Arial" charset="0"/>
              </a:rPr>
              <a:t> </a:t>
            </a:r>
          </a:p>
        </p:txBody>
      </p:sp>
      <p:grpSp>
        <p:nvGrpSpPr>
          <p:cNvPr id="2" name="Group 2070"/>
          <p:cNvGrpSpPr>
            <a:grpSpLocks/>
          </p:cNvGrpSpPr>
          <p:nvPr/>
        </p:nvGrpSpPr>
        <p:grpSpPr bwMode="auto">
          <a:xfrm>
            <a:off x="304800" y="1708150"/>
            <a:ext cx="3276600" cy="4235450"/>
            <a:chOff x="384" y="1532"/>
            <a:chExt cx="2064" cy="2668"/>
          </a:xfrm>
        </p:grpSpPr>
        <p:sp>
          <p:nvSpPr>
            <p:cNvPr id="3079" name="Text Box 2071"/>
            <p:cNvSpPr txBox="1">
              <a:spLocks noChangeArrowheads="1"/>
            </p:cNvSpPr>
            <p:nvPr/>
          </p:nvSpPr>
          <p:spPr bwMode="auto">
            <a:xfrm>
              <a:off x="532" y="1532"/>
              <a:ext cx="1814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pt-BR" b="1" dirty="0" smtClean="0">
                  <a:latin typeface="Arial" charset="0"/>
                </a:rPr>
                <a:t>Rede Manaus I </a:t>
              </a:r>
              <a:r>
                <a:rPr lang="pt-BR" b="1" dirty="0">
                  <a:latin typeface="Arial" charset="0"/>
                </a:rPr>
                <a:t>N P A</a:t>
              </a:r>
              <a:endParaRPr lang="pt-BR" dirty="0"/>
            </a:p>
          </p:txBody>
        </p:sp>
        <p:sp>
          <p:nvSpPr>
            <p:cNvPr id="3080" name="AutoShape 2072"/>
            <p:cNvSpPr>
              <a:spLocks noChangeArrowheads="1"/>
            </p:cNvSpPr>
            <p:nvPr/>
          </p:nvSpPr>
          <p:spPr bwMode="auto">
            <a:xfrm>
              <a:off x="1200" y="3600"/>
              <a:ext cx="288" cy="1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3081" name="Picture 2073" descr="C:\Documents and Settings\Usuario\Meus documentos\PPBio\Disseminação\Slide-show - COP8\Coleções INPA 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1968"/>
              <a:ext cx="2064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2" name="Text Box 2074"/>
            <p:cNvSpPr txBox="1">
              <a:spLocks noChangeArrowheads="1"/>
            </p:cNvSpPr>
            <p:nvPr/>
          </p:nvSpPr>
          <p:spPr bwMode="auto">
            <a:xfrm>
              <a:off x="384" y="3866"/>
              <a:ext cx="187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pt-BR">
                  <a:latin typeface="Arial" charset="0"/>
                </a:rPr>
                <a:t>Amazônia ocidental</a:t>
              </a:r>
              <a:endParaRPr lang="pt-BR"/>
            </a:p>
          </p:txBody>
        </p:sp>
      </p:grpSp>
      <p:grpSp>
        <p:nvGrpSpPr>
          <p:cNvPr id="3" name="Grupo 27"/>
          <p:cNvGrpSpPr/>
          <p:nvPr/>
        </p:nvGrpSpPr>
        <p:grpSpPr>
          <a:xfrm>
            <a:off x="10080" y="-27364"/>
            <a:ext cx="9915416" cy="1654204"/>
            <a:chOff x="10080" y="-27364"/>
            <a:chExt cx="9915416" cy="1654204"/>
          </a:xfrm>
        </p:grpSpPr>
        <p:pic>
          <p:nvPicPr>
            <p:cNvPr id="29" name="Picture 5" descr="C:\Users\Flavia\Documents\Flavia\..PPBio Flávia\Logos e CIA\Banner PPBio - Port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0" y="-27364"/>
              <a:ext cx="9133920" cy="1425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CaixaDeTexto 29"/>
            <p:cNvSpPr txBox="1"/>
            <p:nvPr/>
          </p:nvSpPr>
          <p:spPr>
            <a:xfrm>
              <a:off x="4427984" y="980728"/>
              <a:ext cx="5497512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r>
                <a:rPr lang="pt-BR" b="1" cap="small" dirty="0">
                  <a:solidFill>
                    <a:schemeClr val="bg1">
                      <a:lumMod val="95000"/>
                    </a:schemeClr>
                  </a:solidFill>
                </a:rPr>
                <a:t>Seminário de integração do PPBio - agosto/2010</a:t>
              </a:r>
            </a:p>
            <a:p>
              <a:pPr>
                <a:lnSpc>
                  <a:spcPct val="100000"/>
                </a:lnSpc>
                <a:buFont typeface="Wingdings" charset="2"/>
                <a:buNone/>
                <a:defRPr/>
              </a:pPr>
              <a:endParaRPr lang="pt-BR" b="1" cap="small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707</Words>
  <Application>Microsoft Office PowerPoint</Application>
  <PresentationFormat>On-screen Show (4:3)</PresentationFormat>
  <Paragraphs>211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do Office</vt:lpstr>
      <vt:lpstr>Desenvolvimento dos acervos das Coleções da Rede PPBio Amazônia Ocidental 2009-2010 </vt:lpstr>
      <vt:lpstr>Estrutura do PPBio</vt:lpstr>
      <vt:lpstr>Base da Pirâmide</vt:lpstr>
      <vt:lpstr>Principais Limitações Para o Desenvolvimento das Coleções Brasileiras</vt:lpstr>
      <vt:lpstr>Slide 5</vt:lpstr>
      <vt:lpstr> Componente Coleções Biológicas </vt:lpstr>
      <vt:lpstr>Slide 7</vt:lpstr>
      <vt:lpstr>Slide 8</vt:lpstr>
      <vt:lpstr>Slide 9</vt:lpstr>
      <vt:lpstr>Slide 10</vt:lpstr>
      <vt:lpstr>Modelo original de implementação e Desenvolvimento do Programa</vt:lpstr>
      <vt:lpstr>Slide 12</vt:lpstr>
      <vt:lpstr>Slide 13</vt:lpstr>
      <vt:lpstr>Slide 14</vt:lpstr>
      <vt:lpstr>Slide 15</vt:lpstr>
      <vt:lpstr>Slide 16</vt:lpstr>
      <vt:lpstr>Limitações do novo arranjo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Desenvolvimento dos acervos das Coleções da Rede no âmbito do PPBio 2004-2009</dc:title>
  <dc:creator>Ana Lucia Tourinho</dc:creator>
  <cp:lastModifiedBy>none</cp:lastModifiedBy>
  <cp:revision>145</cp:revision>
  <dcterms:created xsi:type="dcterms:W3CDTF">2010-08-23T02:44:06Z</dcterms:created>
  <dcterms:modified xsi:type="dcterms:W3CDTF">2010-08-24T17:51:16Z</dcterms:modified>
</cp:coreProperties>
</file>