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1" r:id="rId4"/>
    <p:sldId id="258" r:id="rId5"/>
    <p:sldId id="262" r:id="rId6"/>
    <p:sldId id="263" r:id="rId7"/>
    <p:sldId id="264" r:id="rId8"/>
    <p:sldId id="269" r:id="rId9"/>
    <p:sldId id="265" r:id="rId10"/>
    <p:sldId id="270" r:id="rId11"/>
    <p:sldId id="267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>
      <p:cViewPr varScale="1">
        <p:scale>
          <a:sx n="64" d="100"/>
          <a:sy n="64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7AD35D3-F20E-45A1-9B7E-81EF23DCDC66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7B59FCD-FAFD-4B88-AA63-83E48D801B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smtClean="0"/>
          </a:p>
        </p:txBody>
      </p:sp>
      <p:sp>
        <p:nvSpPr>
          <p:cNvPr id="92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604520-840E-4D1B-93EB-0661AF378773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E4247-00DC-4386-A3E9-3781A68336AC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4BB48-68F5-4C55-A0EC-702B10F103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92650-AA15-4ADA-9DBC-E2426E5940BF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BE9F7-FF90-4600-819D-59CF7E38F9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7A6E-D66A-4A68-B43F-F3715D8B7D0E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6B879-A855-4A0B-BFEA-1499BE1BE0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CC947-2446-46AA-B9F5-928E615F6110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5D6A5-0B8B-4D3E-923E-84880C5CFC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40597-E8B7-47F9-9C1D-E4B761AB8001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C8BF6-83E1-42C1-BF65-38C246D9A6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F7710-1F78-422A-812A-232F5F14B5F4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0F91E-6479-46F7-A08B-0D6D530293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D4E09-C5AF-4B00-A8AF-16A604973F4F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21866-F128-4507-BC0A-A01C446343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BFE9C-D67F-4913-A88A-C12AB038E2DC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8D179-7015-44DB-B3C1-DD1BCAC702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F4887-5D84-47AE-AE67-F6957EACBFF7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F5510-64FD-4BD5-812F-CBAA42D198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E1C0C-1A6C-4324-B429-6B94E737CDBD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63B97-71FB-4E26-BFA1-1F65509DDA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D58BE-5542-4050-86A3-EBD8748318EF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9AD31-937F-4E34-A179-6B467EC625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08B683-398C-425B-A367-66B2EB738966}" type="datetimeFigureOut">
              <a:rPr lang="pt-BR"/>
              <a:pPr>
                <a:defRPr/>
              </a:pPr>
              <a:t>25/08/2010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0C8D24-6365-4F01-8F91-3DCC74B50B1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http://www.unemat.br/design/imagens/brasao_unemat_cor_peq.jpg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  <p:grpSp>
        <p:nvGrpSpPr>
          <p:cNvPr id="2051" name="Grupo 7"/>
          <p:cNvGrpSpPr>
            <a:grpSpLocks/>
          </p:cNvGrpSpPr>
          <p:nvPr/>
        </p:nvGrpSpPr>
        <p:grpSpPr bwMode="auto">
          <a:xfrm>
            <a:off x="0" y="-9525"/>
            <a:ext cx="8820150" cy="6867525"/>
            <a:chOff x="-129160" y="394520"/>
            <a:chExt cx="5422295" cy="6868144"/>
          </a:xfrm>
        </p:grpSpPr>
        <p:pic>
          <p:nvPicPr>
            <p:cNvPr id="2055" name="Picture 1" descr="pbbi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460" y="404664"/>
              <a:ext cx="5267675" cy="2492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6" name="Rectangle 3"/>
            <p:cNvSpPr>
              <a:spLocks noChangeArrowheads="1"/>
            </p:cNvSpPr>
            <p:nvPr/>
          </p:nvSpPr>
          <p:spPr bwMode="auto">
            <a:xfrm rot="-5400000">
              <a:off x="-3449710" y="3715070"/>
              <a:ext cx="6868144" cy="227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t-BR" sz="900" b="1" dirty="0">
                  <a:ea typeface="Times New Roman" pitchFamily="18" charset="0"/>
                </a:rPr>
                <a:t>SEMINÁRIO DE APRESENTAÇÃO E INTEGRAÇÃO DO PROGRAMA  DE PESQUISA EM BIODIVERSIDADE – PPBio</a:t>
              </a:r>
            </a:p>
            <a:p>
              <a:pPr eaLnBrk="0" hangingPunct="0"/>
              <a:endParaRPr lang="pt-BR" sz="900" b="1" dirty="0">
                <a:ea typeface="Times New Roman" pitchFamily="18" charset="0"/>
              </a:endParaRPr>
            </a:p>
          </p:txBody>
        </p:sp>
      </p:grp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880488" y="4374505"/>
            <a:ext cx="5240152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003300"/>
                </a:solidFill>
                <a:ea typeface="Times New Roman" pitchFamily="18" charset="0"/>
              </a:rPr>
              <a:t>NÚCLEO AMAZÔNIA MERIDIONAL</a:t>
            </a:r>
            <a:endParaRPr lang="pt-BR" sz="2400" b="1" dirty="0">
              <a:solidFill>
                <a:srgbClr val="003300"/>
              </a:solidFill>
              <a:ea typeface="Times New Roman" pitchFamily="18" charset="0"/>
            </a:endParaRPr>
          </a:p>
        </p:txBody>
      </p:sp>
      <p:sp>
        <p:nvSpPr>
          <p:cNvPr id="2053" name="CaixaDeTexto 11"/>
          <p:cNvSpPr txBox="1">
            <a:spLocks noChangeArrowheads="1"/>
          </p:cNvSpPr>
          <p:nvPr/>
        </p:nvSpPr>
        <p:spPr bwMode="auto">
          <a:xfrm>
            <a:off x="1115616" y="3212976"/>
            <a:ext cx="6696075" cy="5238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pt-BR" sz="2800" b="1" dirty="0">
                <a:solidFill>
                  <a:srgbClr val="003300"/>
                </a:solidFill>
                <a:latin typeface="Calibri" pitchFamily="34" charset="0"/>
              </a:rPr>
              <a:t>REDE AMAZÔNIA ORIENTAL </a:t>
            </a:r>
          </a:p>
        </p:txBody>
      </p:sp>
      <p:sp>
        <p:nvSpPr>
          <p:cNvPr id="2054" name="CaixaDeTexto 12"/>
          <p:cNvSpPr txBox="1">
            <a:spLocks noChangeArrowheads="1"/>
          </p:cNvSpPr>
          <p:nvPr/>
        </p:nvSpPr>
        <p:spPr bwMode="auto">
          <a:xfrm>
            <a:off x="1476375" y="5805488"/>
            <a:ext cx="7199313" cy="70788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pt-BR" sz="2000" b="1" dirty="0">
                <a:latin typeface="Calibri" pitchFamily="34" charset="0"/>
              </a:rPr>
              <a:t>Célia Regina Araújo Soares – coordenadora </a:t>
            </a:r>
            <a:r>
              <a:rPr lang="pt-BR" sz="2000" b="1" dirty="0" smtClean="0">
                <a:latin typeface="Calibri" pitchFamily="34" charset="0"/>
              </a:rPr>
              <a:t>cientifica </a:t>
            </a:r>
            <a:endParaRPr lang="pt-BR" sz="2000" b="1" dirty="0">
              <a:latin typeface="Calibri" pitchFamily="34" charset="0"/>
            </a:endParaRPr>
          </a:p>
          <a:p>
            <a:r>
              <a:rPr lang="pt-BR" sz="2000" b="1" dirty="0">
                <a:latin typeface="Calibri" pitchFamily="34" charset="0"/>
              </a:rPr>
              <a:t>Marco Antonio </a:t>
            </a:r>
            <a:r>
              <a:rPr lang="pt-BR" sz="2000" b="1" dirty="0" err="1">
                <a:latin typeface="Calibri" pitchFamily="34" charset="0"/>
              </a:rPr>
              <a:t>Camillo</a:t>
            </a:r>
            <a:r>
              <a:rPr lang="pt-BR" sz="2000" b="1" dirty="0">
                <a:latin typeface="Calibri" pitchFamily="34" charset="0"/>
              </a:rPr>
              <a:t> de Carvalho – coordenador financeiro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987824" y="4941168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latin typeface="Calibri" pitchFamily="34" charset="0"/>
              </a:rPr>
              <a:t>nuramppbiomt@gmail.com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tângulo 2"/>
          <p:cNvSpPr>
            <a:spLocks noChangeArrowheads="1"/>
          </p:cNvSpPr>
          <p:nvPr/>
        </p:nvSpPr>
        <p:spPr bwMode="auto">
          <a:xfrm>
            <a:off x="250825" y="6453188"/>
            <a:ext cx="8677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000" b="1">
                <a:solidFill>
                  <a:srgbClr val="003300"/>
                </a:solidFill>
                <a:ea typeface="Times New Roman" pitchFamily="18" charset="0"/>
              </a:rPr>
              <a:t>Inventário, Conservação e Valoração de Alternativas Sustentáveis do Uso da Biodiversidade  da Amazônia Meridional </a:t>
            </a:r>
          </a:p>
        </p:txBody>
      </p:sp>
      <p:sp>
        <p:nvSpPr>
          <p:cNvPr id="4" name="Retângulo 9"/>
          <p:cNvSpPr>
            <a:spLocks noChangeArrowheads="1"/>
          </p:cNvSpPr>
          <p:nvPr/>
        </p:nvSpPr>
        <p:spPr bwMode="auto">
          <a:xfrm>
            <a:off x="1115616" y="260648"/>
            <a:ext cx="2990850" cy="4619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pt-BR" sz="2400" b="1" dirty="0">
                <a:solidFill>
                  <a:srgbClr val="000000"/>
                </a:solidFill>
                <a:latin typeface="Calibri" pitchFamily="34" charset="0"/>
              </a:rPr>
              <a:t>Objetivos específicos </a:t>
            </a:r>
            <a:r>
              <a:rPr lang="pt-BR" sz="20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5220072" y="1772816"/>
            <a:ext cx="648072" cy="43204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6588224" y="548680"/>
            <a:ext cx="1080120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METAS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940152" y="429309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4" name="Seta para a direita 13"/>
          <p:cNvSpPr/>
          <p:nvPr/>
        </p:nvSpPr>
        <p:spPr>
          <a:xfrm rot="9342033">
            <a:off x="4673955" y="2165222"/>
            <a:ext cx="1089795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395536" y="980728"/>
            <a:ext cx="4572000" cy="129266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tabLst>
                <a:tab pos="269875" algn="l"/>
              </a:tabLst>
            </a:pPr>
            <a:r>
              <a:rPr lang="pt-BR" b="1" i="1" dirty="0" smtClean="0"/>
              <a:t>Objetivo 7. </a:t>
            </a:r>
          </a:p>
          <a:p>
            <a:pPr algn="ctr">
              <a:tabLst>
                <a:tab pos="269875" algn="l"/>
              </a:tabLst>
            </a:pPr>
            <a:r>
              <a:rPr lang="pt-BR" sz="2000" b="1" i="1" dirty="0" smtClean="0"/>
              <a:t>Apresentar novas estratégias para o uso sustentável da biodiversidade (Projeto Temático</a:t>
            </a:r>
            <a:r>
              <a:rPr lang="pt-BR" i="1" dirty="0" smtClean="0"/>
              <a:t>)</a:t>
            </a:r>
            <a:endParaRPr lang="pt-BR" dirty="0" smtClean="0"/>
          </a:p>
        </p:txBody>
      </p:sp>
      <p:sp>
        <p:nvSpPr>
          <p:cNvPr id="16" name="Retângulo 15"/>
          <p:cNvSpPr/>
          <p:nvPr/>
        </p:nvSpPr>
        <p:spPr>
          <a:xfrm>
            <a:off x="5940152" y="1124744"/>
            <a:ext cx="2664296" cy="470898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buFontTx/>
              <a:buChar char="•"/>
              <a:tabLst>
                <a:tab pos="269875" algn="l"/>
              </a:tabLst>
            </a:pPr>
            <a:r>
              <a:rPr lang="pt-BR" sz="2000" dirty="0" smtClean="0">
                <a:solidFill>
                  <a:prstClr val="black"/>
                </a:solidFill>
              </a:rPr>
              <a:t>Avaliar os usos preponderantes da biodiversidade pelos atores locais da Zona de Amortecimento da UC do </a:t>
            </a:r>
            <a:r>
              <a:rPr lang="pt-BR" sz="2000" dirty="0" err="1" smtClean="0">
                <a:solidFill>
                  <a:prstClr val="black"/>
                </a:solidFill>
              </a:rPr>
              <a:t>Parna</a:t>
            </a:r>
            <a:r>
              <a:rPr lang="pt-BR" sz="2000" dirty="0" smtClean="0">
                <a:solidFill>
                  <a:prstClr val="black"/>
                </a:solidFill>
              </a:rPr>
              <a:t> </a:t>
            </a:r>
            <a:r>
              <a:rPr lang="pt-BR" sz="2000" dirty="0" err="1" smtClean="0">
                <a:solidFill>
                  <a:prstClr val="black"/>
                </a:solidFill>
              </a:rPr>
              <a:t>Juruena</a:t>
            </a:r>
            <a:r>
              <a:rPr lang="pt-BR" sz="2000" dirty="0" smtClean="0">
                <a:solidFill>
                  <a:prstClr val="black"/>
                </a:solidFill>
              </a:rPr>
              <a:t> na região da Gleba </a:t>
            </a:r>
            <a:r>
              <a:rPr lang="pt-BR" sz="2000" dirty="0" err="1" smtClean="0">
                <a:solidFill>
                  <a:prstClr val="black"/>
                </a:solidFill>
              </a:rPr>
              <a:t>Ximari</a:t>
            </a:r>
            <a:r>
              <a:rPr lang="pt-BR" sz="2000" dirty="0" smtClean="0">
                <a:solidFill>
                  <a:prstClr val="black"/>
                </a:solidFill>
              </a:rPr>
              <a:t>;</a:t>
            </a:r>
          </a:p>
          <a:p>
            <a:pPr lvl="0">
              <a:buFontTx/>
              <a:buChar char="•"/>
              <a:tabLst>
                <a:tab pos="269875" algn="l"/>
              </a:tabLst>
            </a:pPr>
            <a:r>
              <a:rPr lang="pt-BR" sz="2000" dirty="0" smtClean="0">
                <a:solidFill>
                  <a:prstClr val="black"/>
                </a:solidFill>
              </a:rPr>
              <a:t>Verificar a influencia do uso da biodiversidade no âmbito sócio, econômico e ecológico;</a:t>
            </a:r>
          </a:p>
          <a:p>
            <a:pPr lvl="0">
              <a:buFontTx/>
              <a:buChar char="•"/>
              <a:tabLst>
                <a:tab pos="269875" algn="l"/>
              </a:tabLst>
            </a:pPr>
            <a:r>
              <a:rPr lang="pt-BR" sz="2000" dirty="0" smtClean="0">
                <a:solidFill>
                  <a:prstClr val="black"/>
                </a:solidFill>
              </a:rPr>
              <a:t>Propor novas alternativas de uso da biodiversidade</a:t>
            </a:r>
            <a:endParaRPr lang="pt-BR" sz="20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755576" y="2564904"/>
            <a:ext cx="3240360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Curso de Especialização</a:t>
            </a:r>
            <a:endParaRPr lang="pt-BR" sz="2000" b="1" dirty="0"/>
          </a:p>
        </p:txBody>
      </p:sp>
      <p:sp>
        <p:nvSpPr>
          <p:cNvPr id="20" name="Retângulo 19"/>
          <p:cNvSpPr/>
          <p:nvPr/>
        </p:nvSpPr>
        <p:spPr>
          <a:xfrm>
            <a:off x="323528" y="4941168"/>
            <a:ext cx="5220072" cy="14773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 smtClean="0"/>
              <a:t> </a:t>
            </a:r>
            <a:r>
              <a:rPr lang="pt-BR" b="1" dirty="0" smtClean="0">
                <a:solidFill>
                  <a:schemeClr val="tx1"/>
                </a:solidFill>
              </a:rPr>
              <a:t>Curso de Extensão em “Educação Integral” – Articulando Conteúdos Escolares com Saberes Éticos, Culturais e Socioambientais.</a:t>
            </a:r>
            <a:r>
              <a:rPr lang="pt-BR" b="1" i="1" dirty="0" smtClean="0">
                <a:solidFill>
                  <a:schemeClr val="tx1"/>
                </a:solidFill>
              </a:rPr>
              <a:t> </a:t>
            </a:r>
            <a:endParaRPr lang="pt-BR" b="1" dirty="0" smtClean="0">
              <a:solidFill>
                <a:schemeClr val="tx1"/>
              </a:solidFill>
            </a:endParaRPr>
          </a:p>
          <a:p>
            <a:r>
              <a:rPr lang="pt-BR" b="1" dirty="0" smtClean="0">
                <a:solidFill>
                  <a:schemeClr val="tx1"/>
                </a:solidFill>
              </a:rPr>
              <a:t>Proponente: Universidade do Estado de Mato Grosso. (UNEMAT e SECAD/MEC 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251520" y="3140968"/>
            <a:ext cx="4608512" cy="120032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pt-BR" b="1" dirty="0" smtClean="0">
                <a:solidFill>
                  <a:prstClr val="black"/>
                </a:solidFill>
              </a:rPr>
              <a:t>GESTÃO COLABORATIVA DE SISTEMAS SÓCIO-ECOLÓGICOS COMPLEXOS NA AMAZÔNIA BRASILEIRA. (UNEMAT e Universidade da Flórida)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251520" y="4437112"/>
            <a:ext cx="504056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pt-BR" b="1" dirty="0" smtClean="0">
                <a:solidFill>
                  <a:schemeClr val="tx1"/>
                </a:solidFill>
              </a:rPr>
              <a:t>Projeto de Capacitação de professores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539552" y="2636912"/>
            <a:ext cx="3528392" cy="101566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Comitê cientifico estadual das Redes de Biodiversidade e Biotecnologia de Mato Grosso</a:t>
            </a:r>
            <a:endParaRPr lang="pt-BR" sz="20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572000" y="2852936"/>
            <a:ext cx="4104456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Coordenação do Projeto Flora de Mato Grosso</a:t>
            </a:r>
            <a:endParaRPr lang="pt-BR" sz="20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771800" y="3789040"/>
            <a:ext cx="5832648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Projeto Biota Mato Grosso</a:t>
            </a:r>
            <a:endParaRPr lang="pt-BR" sz="2400" b="1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539552" y="188640"/>
            <a:ext cx="8064896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 smtClean="0"/>
              <a:t>Contribuição do PPBio – NÚCLEO AMAZÔNIA MERIDIONAL</a:t>
            </a:r>
            <a:endParaRPr lang="pt-BR" sz="2400" b="1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539552" y="1556792"/>
            <a:ext cx="8064896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 smtClean="0"/>
              <a:t>CENTRO DE BIODIVERSIDADE DA AMAZÔNIA MERIDIONAL</a:t>
            </a:r>
            <a:endParaRPr lang="pt-BR" sz="2400" b="1" dirty="0"/>
          </a:p>
        </p:txBody>
      </p:sp>
      <p:grpSp>
        <p:nvGrpSpPr>
          <p:cNvPr id="34" name="Grupo 33"/>
          <p:cNvGrpSpPr/>
          <p:nvPr/>
        </p:nvGrpSpPr>
        <p:grpSpPr>
          <a:xfrm>
            <a:off x="0" y="4437112"/>
            <a:ext cx="9144000" cy="2420888"/>
            <a:chOff x="0" y="4077072"/>
            <a:chExt cx="9144000" cy="2780928"/>
          </a:xfrm>
        </p:grpSpPr>
        <p:sp>
          <p:nvSpPr>
            <p:cNvPr id="23" name="CaixaDeTexto 22"/>
            <p:cNvSpPr txBox="1"/>
            <p:nvPr/>
          </p:nvSpPr>
          <p:spPr>
            <a:xfrm>
              <a:off x="1619672" y="4437112"/>
              <a:ext cx="1800200" cy="46166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bg1"/>
                  </a:solidFill>
                </a:rPr>
                <a:t>OBRIGADO </a:t>
              </a:r>
              <a:endParaRPr lang="pt-B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372200" y="5445224"/>
              <a:ext cx="1800200" cy="461665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bg1"/>
                  </a:solidFill>
                </a:rPr>
                <a:t>OBRIGADO </a:t>
              </a:r>
              <a:endParaRPr lang="pt-B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7170" name="Retângulo 2"/>
            <p:cNvSpPr>
              <a:spLocks noChangeArrowheads="1"/>
            </p:cNvSpPr>
            <p:nvPr/>
          </p:nvSpPr>
          <p:spPr bwMode="auto">
            <a:xfrm>
              <a:off x="251520" y="6611938"/>
              <a:ext cx="867727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1000" b="1" dirty="0">
                  <a:solidFill>
                    <a:srgbClr val="003300"/>
                  </a:solidFill>
                  <a:ea typeface="Times New Roman" pitchFamily="18" charset="0"/>
                </a:rPr>
                <a:t>Inventário, Conservação e Valoração de Alternativas Sustentáveis do Uso da Biodiversidade  da Amazônia Meridional </a:t>
              </a:r>
            </a:p>
          </p:txBody>
        </p:sp>
        <p:sp>
          <p:nvSpPr>
            <p:cNvPr id="17" name="CaixaDeTexto 16"/>
            <p:cNvSpPr txBox="1"/>
            <p:nvPr/>
          </p:nvSpPr>
          <p:spPr>
            <a:xfrm>
              <a:off x="5940152" y="4293096"/>
              <a:ext cx="2592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dirty="0"/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7343800" y="5805264"/>
              <a:ext cx="1800200" cy="461665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bg1"/>
                  </a:solidFill>
                </a:rPr>
                <a:t>OBRIGADO </a:t>
              </a:r>
              <a:endParaRPr lang="pt-B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0" y="4077072"/>
              <a:ext cx="1800200" cy="461665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bg1"/>
                  </a:solidFill>
                </a:rPr>
                <a:t>OBRIGADO </a:t>
              </a:r>
              <a:endParaRPr lang="pt-B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3203848" y="4725144"/>
              <a:ext cx="1800200" cy="461665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bg1"/>
                  </a:solidFill>
                </a:rPr>
                <a:t>OBRIGADO </a:t>
              </a:r>
              <a:endParaRPr lang="pt-B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4788024" y="5085184"/>
              <a:ext cx="1800200" cy="461665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solidFill>
                    <a:schemeClr val="bg1"/>
                  </a:solidFill>
                </a:rPr>
                <a:t>OBRIGADO </a:t>
              </a:r>
              <a:endParaRPr lang="pt-B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Rosto feliz 25"/>
            <p:cNvSpPr/>
            <p:nvPr/>
          </p:nvSpPr>
          <p:spPr>
            <a:xfrm>
              <a:off x="6372200" y="5949280"/>
              <a:ext cx="720080" cy="576064"/>
            </a:xfrm>
            <a:prstGeom prst="smileyFac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Rosto feliz 26"/>
            <p:cNvSpPr/>
            <p:nvPr/>
          </p:nvSpPr>
          <p:spPr>
            <a:xfrm>
              <a:off x="251520" y="4581128"/>
              <a:ext cx="720080" cy="576064"/>
            </a:xfrm>
            <a:prstGeom prst="smileyFace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Rosto feliz 29"/>
            <p:cNvSpPr/>
            <p:nvPr/>
          </p:nvSpPr>
          <p:spPr>
            <a:xfrm>
              <a:off x="8423920" y="6281936"/>
              <a:ext cx="720080" cy="576064"/>
            </a:xfrm>
            <a:prstGeom prst="smileyFace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Rosto feliz 30"/>
            <p:cNvSpPr/>
            <p:nvPr/>
          </p:nvSpPr>
          <p:spPr>
            <a:xfrm>
              <a:off x="5076056" y="5589240"/>
              <a:ext cx="720080" cy="576064"/>
            </a:xfrm>
            <a:prstGeom prst="smileyFace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Rosto feliz 31"/>
            <p:cNvSpPr/>
            <p:nvPr/>
          </p:nvSpPr>
          <p:spPr>
            <a:xfrm>
              <a:off x="3635896" y="5301208"/>
              <a:ext cx="720080" cy="576064"/>
            </a:xfrm>
            <a:prstGeom prst="smileyFac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Rosto feliz 32"/>
            <p:cNvSpPr/>
            <p:nvPr/>
          </p:nvSpPr>
          <p:spPr>
            <a:xfrm>
              <a:off x="1979712" y="4941168"/>
              <a:ext cx="720080" cy="576064"/>
            </a:xfrm>
            <a:prstGeom prst="smileyFac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8" name="CaixaDeTexto 27"/>
          <p:cNvSpPr txBox="1"/>
          <p:nvPr/>
        </p:nvSpPr>
        <p:spPr>
          <a:xfrm>
            <a:off x="539552" y="908720"/>
            <a:ext cx="8064896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Rede de Biodiversidade e Biotecnologia de Mato Grosso</a:t>
            </a:r>
            <a:endParaRPr lang="pt-BR" sz="2400" b="1" dirty="0"/>
          </a:p>
        </p:txBody>
      </p:sp>
      <p:cxnSp>
        <p:nvCxnSpPr>
          <p:cNvPr id="35" name="Conector reto 34"/>
          <p:cNvCxnSpPr/>
          <p:nvPr/>
        </p:nvCxnSpPr>
        <p:spPr>
          <a:xfrm>
            <a:off x="0" y="422108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539552" y="2060848"/>
            <a:ext cx="1944216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BIONORTE</a:t>
            </a:r>
            <a:endParaRPr lang="pt-BR" sz="2400" b="1" dirty="0"/>
          </a:p>
        </p:txBody>
      </p:sp>
      <p:sp>
        <p:nvSpPr>
          <p:cNvPr id="39" name="Retângulo 38"/>
          <p:cNvSpPr/>
          <p:nvPr/>
        </p:nvSpPr>
        <p:spPr>
          <a:xfrm>
            <a:off x="2483768" y="2132856"/>
            <a:ext cx="851515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 smtClean="0"/>
              <a:t>UEMA</a:t>
            </a:r>
            <a:endParaRPr lang="pt-BR" dirty="0"/>
          </a:p>
        </p:txBody>
      </p:sp>
      <p:sp>
        <p:nvSpPr>
          <p:cNvPr id="40" name="Retângulo 39"/>
          <p:cNvSpPr/>
          <p:nvPr/>
        </p:nvSpPr>
        <p:spPr>
          <a:xfrm>
            <a:off x="4283968" y="2132856"/>
            <a:ext cx="800284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 smtClean="0"/>
              <a:t>UFAC</a:t>
            </a:r>
            <a:endParaRPr lang="pt-BR" dirty="0"/>
          </a:p>
        </p:txBody>
      </p:sp>
      <p:sp>
        <p:nvSpPr>
          <p:cNvPr id="41" name="Retângulo 40"/>
          <p:cNvSpPr/>
          <p:nvPr/>
        </p:nvSpPr>
        <p:spPr>
          <a:xfrm>
            <a:off x="5076056" y="2132856"/>
            <a:ext cx="748923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 smtClean="0"/>
              <a:t>UNIR</a:t>
            </a:r>
            <a:endParaRPr lang="pt-BR" dirty="0"/>
          </a:p>
        </p:txBody>
      </p:sp>
      <p:sp>
        <p:nvSpPr>
          <p:cNvPr id="42" name="Retângulo 41"/>
          <p:cNvSpPr/>
          <p:nvPr/>
        </p:nvSpPr>
        <p:spPr>
          <a:xfrm>
            <a:off x="3347864" y="2132856"/>
            <a:ext cx="96263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 smtClean="0"/>
              <a:t>UFOPA</a:t>
            </a:r>
            <a:endParaRPr lang="pt-BR" dirty="0"/>
          </a:p>
        </p:txBody>
      </p:sp>
      <p:sp>
        <p:nvSpPr>
          <p:cNvPr id="43" name="Retângulo 42"/>
          <p:cNvSpPr/>
          <p:nvPr/>
        </p:nvSpPr>
        <p:spPr>
          <a:xfrm>
            <a:off x="4679504" y="2492896"/>
            <a:ext cx="3996952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b="1" dirty="0" smtClean="0"/>
              <a:t>Universidade de </a:t>
            </a:r>
            <a:r>
              <a:rPr lang="pt-BR" b="1" dirty="0" err="1" smtClean="0"/>
              <a:t>Wageningen</a:t>
            </a:r>
            <a:r>
              <a:rPr lang="pt-BR" b="1" dirty="0" smtClean="0"/>
              <a:t>, </a:t>
            </a:r>
            <a:r>
              <a:rPr lang="pt-BR" b="1" dirty="0" err="1" smtClean="0"/>
              <a:t>Kew</a:t>
            </a:r>
            <a:r>
              <a:rPr lang="pt-BR" b="1" dirty="0" smtClean="0"/>
              <a:t>, JBRJ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ângulo 1"/>
          <p:cNvSpPr>
            <a:spLocks noChangeArrowheads="1"/>
          </p:cNvSpPr>
          <p:nvPr/>
        </p:nvSpPr>
        <p:spPr bwMode="auto">
          <a:xfrm>
            <a:off x="250825" y="2924175"/>
            <a:ext cx="8569325" cy="12017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pt-BR" sz="2400" b="1" dirty="0">
                <a:solidFill>
                  <a:srgbClr val="003300"/>
                </a:solidFill>
                <a:ea typeface="Times New Roman" pitchFamily="18" charset="0"/>
              </a:rPr>
              <a:t>Inventário, Conservação e Valoração de Alternativas </a:t>
            </a:r>
          </a:p>
          <a:p>
            <a:pPr algn="ctr"/>
            <a:r>
              <a:rPr lang="pt-BR" sz="2400" b="1" dirty="0">
                <a:solidFill>
                  <a:srgbClr val="003300"/>
                </a:solidFill>
                <a:ea typeface="Times New Roman" pitchFamily="18" charset="0"/>
              </a:rPr>
              <a:t>Sustentáveis do Uso da Biodiversidade </a:t>
            </a:r>
          </a:p>
          <a:p>
            <a:pPr algn="ctr"/>
            <a:r>
              <a:rPr lang="pt-BR" sz="2400" b="1" dirty="0">
                <a:solidFill>
                  <a:srgbClr val="003300"/>
                </a:solidFill>
                <a:ea typeface="Times New Roman" pitchFamily="18" charset="0"/>
              </a:rPr>
              <a:t>da Amazônia Meridional</a:t>
            </a:r>
            <a:r>
              <a:rPr lang="pt-BR" sz="2400" dirty="0">
                <a:solidFill>
                  <a:srgbClr val="003300"/>
                </a:solidFill>
                <a:ea typeface="Times New Roman" pitchFamily="18" charset="0"/>
              </a:rPr>
              <a:t>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731963" cy="1123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332656"/>
            <a:ext cx="16541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http://www.unemat.br/design/imagens/brasao_unemat_cor_peq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211960" y="332656"/>
            <a:ext cx="8715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CaixaDeTexto 8"/>
          <p:cNvSpPr txBox="1">
            <a:spLocks noChangeArrowheads="1"/>
          </p:cNvSpPr>
          <p:nvPr/>
        </p:nvSpPr>
        <p:spPr bwMode="auto">
          <a:xfrm>
            <a:off x="1908175" y="5661025"/>
            <a:ext cx="5184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>
                <a:latin typeface="Calibri" pitchFamily="34" charset="0"/>
              </a:rPr>
              <a:t>NÚCLEO AMAZÔNIA MERIDIONAL</a:t>
            </a:r>
          </a:p>
        </p:txBody>
      </p:sp>
      <p:sp>
        <p:nvSpPr>
          <p:cNvPr id="3079" name="CaixaDeTexto 9"/>
          <p:cNvSpPr txBox="1">
            <a:spLocks noChangeArrowheads="1"/>
          </p:cNvSpPr>
          <p:nvPr/>
        </p:nvSpPr>
        <p:spPr bwMode="auto">
          <a:xfrm>
            <a:off x="1258888" y="6021388"/>
            <a:ext cx="6913562" cy="3698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pt-BR">
                <a:latin typeface="Calibri" pitchFamily="34" charset="0"/>
              </a:rPr>
              <a:t>UNEMAT/GOELDI/FAPEMAT/SECITEC/UFMT/ICMBIO/SEMA/MCT/CNPq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CaixaDeTexto 8"/>
          <p:cNvSpPr txBox="1">
            <a:spLocks noChangeArrowheads="1"/>
          </p:cNvSpPr>
          <p:nvPr/>
        </p:nvSpPr>
        <p:spPr bwMode="auto">
          <a:xfrm>
            <a:off x="1835696" y="188640"/>
            <a:ext cx="5184775" cy="3698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pt-BR" b="1" dirty="0">
                <a:latin typeface="Calibri" pitchFamily="34" charset="0"/>
              </a:rPr>
              <a:t>NÚCLEO AMAZÔNIA MERIDIONAL</a:t>
            </a:r>
          </a:p>
        </p:txBody>
      </p:sp>
      <p:sp>
        <p:nvSpPr>
          <p:cNvPr id="3079" name="CaixaDeTexto 9"/>
          <p:cNvSpPr txBox="1">
            <a:spLocks noChangeArrowheads="1"/>
          </p:cNvSpPr>
          <p:nvPr/>
        </p:nvSpPr>
        <p:spPr bwMode="auto">
          <a:xfrm>
            <a:off x="1187624" y="6488113"/>
            <a:ext cx="6913562" cy="3698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pt-BR" dirty="0">
                <a:latin typeface="Calibri" pitchFamily="34" charset="0"/>
              </a:rPr>
              <a:t>UNEMAT/GOELDI/FAPEMAT/SECITEC/UFMT/ICMBIO/SEMA/MCT/CNPq</a:t>
            </a: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395536" y="703149"/>
            <a:ext cx="8136904" cy="563231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just">
              <a:tabLst>
                <a:tab pos="4067175" algn="l"/>
              </a:tabLst>
            </a:pPr>
            <a:r>
              <a:rPr lang="pt-BR" sz="1200" b="1" dirty="0">
                <a:solidFill>
                  <a:schemeClr val="tx1"/>
                </a:solidFill>
              </a:rPr>
              <a:t>Subprojeto 1: Topografia e Cartografia (Protocolo </a:t>
            </a:r>
            <a:r>
              <a:rPr lang="pt-BR" sz="1200" b="1" dirty="0" smtClean="0">
                <a:solidFill>
                  <a:schemeClr val="tx1"/>
                </a:solidFill>
              </a:rPr>
              <a:t>16) </a:t>
            </a:r>
            <a:r>
              <a:rPr lang="pt-BR" sz="1200" dirty="0" smtClean="0">
                <a:solidFill>
                  <a:schemeClr val="tx1"/>
                </a:solidFill>
              </a:rPr>
              <a:t>Prof</a:t>
            </a:r>
            <a:r>
              <a:rPr lang="pt-BR" sz="1200" dirty="0">
                <a:solidFill>
                  <a:schemeClr val="tx1"/>
                </a:solidFill>
              </a:rPr>
              <a:t>. </a:t>
            </a:r>
            <a:r>
              <a:rPr lang="pt-BR" sz="1200" dirty="0" err="1">
                <a:solidFill>
                  <a:schemeClr val="tx1"/>
                </a:solidFill>
              </a:rPr>
              <a:t>Msc</a:t>
            </a:r>
            <a:r>
              <a:rPr lang="pt-BR" sz="1200" dirty="0">
                <a:solidFill>
                  <a:schemeClr val="tx1"/>
                </a:solidFill>
              </a:rPr>
              <a:t>. Everton  Waldomiro Pedroso </a:t>
            </a:r>
            <a:r>
              <a:rPr lang="pt-BR" sz="1200" dirty="0" err="1">
                <a:solidFill>
                  <a:schemeClr val="tx1"/>
                </a:solidFill>
              </a:rPr>
              <a:t>Brum</a:t>
            </a:r>
            <a:r>
              <a:rPr lang="pt-BR" sz="1200" dirty="0">
                <a:solidFill>
                  <a:schemeClr val="tx1"/>
                </a:solidFill>
              </a:rPr>
              <a:t>– (UNEMAT/AF) 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pt-BR" sz="1200" b="1" dirty="0" smtClean="0">
                <a:solidFill>
                  <a:schemeClr val="tx1"/>
                </a:solidFill>
              </a:rPr>
              <a:t>Subprojeto </a:t>
            </a:r>
            <a:r>
              <a:rPr lang="pt-BR" sz="1200" b="1" dirty="0">
                <a:solidFill>
                  <a:schemeClr val="tx1"/>
                </a:solidFill>
              </a:rPr>
              <a:t>2: Solos (Protocolo </a:t>
            </a:r>
            <a:r>
              <a:rPr lang="pt-BR" sz="1200" b="1" dirty="0" smtClean="0">
                <a:solidFill>
                  <a:schemeClr val="tx1"/>
                </a:solidFill>
              </a:rPr>
              <a:t>17)</a:t>
            </a:r>
            <a:r>
              <a:rPr lang="pt-BR" sz="1200" dirty="0" smtClean="0">
                <a:solidFill>
                  <a:schemeClr val="tx1"/>
                </a:solidFill>
              </a:rPr>
              <a:t>Prof</a:t>
            </a:r>
            <a:r>
              <a:rPr lang="pt-BR" sz="1200" dirty="0">
                <a:solidFill>
                  <a:schemeClr val="tx1"/>
                </a:solidFill>
              </a:rPr>
              <a:t>. Dr. Marco Antonio </a:t>
            </a:r>
            <a:r>
              <a:rPr lang="pt-BR" sz="1200" dirty="0" err="1">
                <a:solidFill>
                  <a:schemeClr val="tx1"/>
                </a:solidFill>
              </a:rPr>
              <a:t>Camillo</a:t>
            </a:r>
            <a:r>
              <a:rPr lang="pt-BR" sz="1200" dirty="0">
                <a:solidFill>
                  <a:schemeClr val="tx1"/>
                </a:solidFill>
              </a:rPr>
              <a:t> de Carvalho- (UNEMAT/AF) </a:t>
            </a:r>
            <a:r>
              <a:rPr lang="pt-BR" sz="1200" dirty="0" smtClean="0">
                <a:solidFill>
                  <a:schemeClr val="tx1"/>
                </a:solidFill>
              </a:rPr>
              <a:t>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pt-BR" sz="1200" dirty="0" smtClean="0">
                <a:solidFill>
                  <a:schemeClr val="tx1"/>
                </a:solidFill>
              </a:rPr>
              <a:t>Prof</a:t>
            </a:r>
            <a:r>
              <a:rPr lang="pt-BR" sz="1200" dirty="0">
                <a:solidFill>
                  <a:schemeClr val="tx1"/>
                </a:solidFill>
              </a:rPr>
              <a:t>. </a:t>
            </a:r>
            <a:r>
              <a:rPr lang="pt-BR" sz="1200" dirty="0" err="1">
                <a:solidFill>
                  <a:schemeClr val="tx1"/>
                </a:solidFill>
              </a:rPr>
              <a:t>Msc</a:t>
            </a:r>
            <a:r>
              <a:rPr lang="pt-BR" sz="1200" dirty="0">
                <a:solidFill>
                  <a:schemeClr val="tx1"/>
                </a:solidFill>
              </a:rPr>
              <a:t>. Jesus da Silva Paixão - (UNEMAT/AF</a:t>
            </a:r>
            <a:r>
              <a:rPr lang="pt-BR" sz="1200" dirty="0" smtClean="0">
                <a:solidFill>
                  <a:schemeClr val="tx1"/>
                </a:solidFill>
              </a:rPr>
              <a:t>).Técnico </a:t>
            </a:r>
            <a:r>
              <a:rPr lang="pt-BR" sz="1200" dirty="0" err="1">
                <a:solidFill>
                  <a:schemeClr val="tx1"/>
                </a:solidFill>
              </a:rPr>
              <a:t>Quim</a:t>
            </a:r>
            <a:r>
              <a:rPr lang="pt-BR" sz="1200" dirty="0">
                <a:solidFill>
                  <a:schemeClr val="tx1"/>
                </a:solidFill>
              </a:rPr>
              <a:t>. </a:t>
            </a:r>
            <a:r>
              <a:rPr lang="pt-BR" sz="1200" dirty="0" err="1">
                <a:solidFill>
                  <a:schemeClr val="tx1"/>
                </a:solidFill>
              </a:rPr>
              <a:t>Mairo</a:t>
            </a:r>
            <a:r>
              <a:rPr lang="pt-BR" sz="1200" dirty="0">
                <a:solidFill>
                  <a:schemeClr val="tx1"/>
                </a:solidFill>
              </a:rPr>
              <a:t> Fabio Camargo – (UNEMAT/AF</a:t>
            </a:r>
            <a:r>
              <a:rPr lang="pt-BR" sz="1200" dirty="0" smtClean="0">
                <a:solidFill>
                  <a:schemeClr val="tx1"/>
                </a:solidFill>
              </a:rPr>
              <a:t>).</a:t>
            </a:r>
            <a:r>
              <a:rPr lang="pt-BR" sz="1200" b="1" dirty="0" smtClean="0">
                <a:solidFill>
                  <a:schemeClr val="tx1"/>
                </a:solidFill>
              </a:rPr>
              <a:t>Subprojeto </a:t>
            </a:r>
            <a:r>
              <a:rPr lang="pt-BR" sz="1200" b="1" dirty="0">
                <a:solidFill>
                  <a:schemeClr val="tx1"/>
                </a:solidFill>
              </a:rPr>
              <a:t>3: Clima (Protocolo 19</a:t>
            </a:r>
            <a:r>
              <a:rPr lang="pt-BR" sz="1200" b="1" dirty="0" smtClean="0">
                <a:solidFill>
                  <a:schemeClr val="tx1"/>
                </a:solidFill>
              </a:rPr>
              <a:t>).</a:t>
            </a:r>
            <a:r>
              <a:rPr lang="pt-BR" sz="1200" dirty="0" smtClean="0">
                <a:solidFill>
                  <a:schemeClr val="tx1"/>
                </a:solidFill>
              </a:rPr>
              <a:t>Prof</a:t>
            </a:r>
            <a:r>
              <a:rPr lang="pt-BR" sz="1200" dirty="0">
                <a:solidFill>
                  <a:schemeClr val="tx1"/>
                </a:solidFill>
              </a:rPr>
              <a:t>. </a:t>
            </a:r>
            <a:r>
              <a:rPr lang="pt-BR" sz="1200" dirty="0" err="1">
                <a:solidFill>
                  <a:schemeClr val="tx1"/>
                </a:solidFill>
              </a:rPr>
              <a:t>Msc</a:t>
            </a:r>
            <a:r>
              <a:rPr lang="pt-BR" sz="1200" dirty="0">
                <a:solidFill>
                  <a:schemeClr val="tx1"/>
                </a:solidFill>
              </a:rPr>
              <a:t>. </a:t>
            </a:r>
            <a:r>
              <a:rPr lang="pt-BR" sz="1200" dirty="0" err="1">
                <a:solidFill>
                  <a:schemeClr val="tx1"/>
                </a:solidFill>
              </a:rPr>
              <a:t>Kelli</a:t>
            </a:r>
            <a:r>
              <a:rPr lang="pt-BR" sz="1200" dirty="0">
                <a:solidFill>
                  <a:schemeClr val="tx1"/>
                </a:solidFill>
              </a:rPr>
              <a:t> Aparecida Munhoz (UNEMAT/AF)-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pt-BR" sz="1200" b="1" dirty="0" smtClean="0">
                <a:solidFill>
                  <a:schemeClr val="tx1"/>
                </a:solidFill>
              </a:rPr>
              <a:t>Subprojeto </a:t>
            </a:r>
            <a:r>
              <a:rPr lang="pt-BR" sz="1200" b="1" dirty="0">
                <a:solidFill>
                  <a:schemeClr val="tx1"/>
                </a:solidFill>
              </a:rPr>
              <a:t>4: Estrutura da vegetação (Protocolo 18</a:t>
            </a:r>
            <a:r>
              <a:rPr lang="pt-BR" sz="1200" b="1" dirty="0" smtClean="0">
                <a:solidFill>
                  <a:schemeClr val="tx1"/>
                </a:solidFill>
              </a:rPr>
              <a:t>).</a:t>
            </a:r>
            <a:r>
              <a:rPr lang="pt-BR" sz="1200" dirty="0" smtClean="0">
                <a:solidFill>
                  <a:schemeClr val="tx1"/>
                </a:solidFill>
              </a:rPr>
              <a:t>Prof</a:t>
            </a:r>
            <a:r>
              <a:rPr lang="pt-BR" sz="1200" dirty="0">
                <a:solidFill>
                  <a:schemeClr val="tx1"/>
                </a:solidFill>
              </a:rPr>
              <a:t>. </a:t>
            </a:r>
            <a:r>
              <a:rPr lang="pt-BR" sz="1200" dirty="0" err="1">
                <a:solidFill>
                  <a:schemeClr val="tx1"/>
                </a:solidFill>
              </a:rPr>
              <a:t>MSc</a:t>
            </a:r>
            <a:r>
              <a:rPr lang="pt-BR" sz="1200" dirty="0">
                <a:solidFill>
                  <a:schemeClr val="tx1"/>
                </a:solidFill>
              </a:rPr>
              <a:t>. Marcos Leandro Garcia – (UNEMAT/AF) 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pt-BR" sz="1200" dirty="0" smtClean="0">
                <a:solidFill>
                  <a:schemeClr val="tx1"/>
                </a:solidFill>
              </a:rPr>
              <a:t>Dr</a:t>
            </a:r>
            <a:r>
              <a:rPr lang="pt-BR" sz="1200" dirty="0">
                <a:solidFill>
                  <a:schemeClr val="tx1"/>
                </a:solidFill>
              </a:rPr>
              <a:t>. Ricardo </a:t>
            </a:r>
            <a:r>
              <a:rPr lang="pt-BR" sz="1200" dirty="0" err="1">
                <a:solidFill>
                  <a:schemeClr val="tx1"/>
                </a:solidFill>
              </a:rPr>
              <a:t>Kimie</a:t>
            </a:r>
            <a:r>
              <a:rPr lang="pt-BR" sz="1200" dirty="0">
                <a:solidFill>
                  <a:schemeClr val="tx1"/>
                </a:solidFill>
              </a:rPr>
              <a:t> </a:t>
            </a:r>
            <a:r>
              <a:rPr lang="pt-BR" sz="1200" dirty="0" err="1">
                <a:solidFill>
                  <a:schemeClr val="tx1"/>
                </a:solidFill>
              </a:rPr>
              <a:t>Umetsu</a:t>
            </a:r>
            <a:r>
              <a:rPr lang="pt-BR" sz="1200" dirty="0">
                <a:solidFill>
                  <a:schemeClr val="tx1"/>
                </a:solidFill>
              </a:rPr>
              <a:t> – </a:t>
            </a:r>
            <a:r>
              <a:rPr lang="pt-BR" sz="1200" dirty="0" err="1" smtClean="0">
                <a:solidFill>
                  <a:schemeClr val="tx1"/>
                </a:solidFill>
              </a:rPr>
              <a:t>Colaborador</a:t>
            </a:r>
            <a:r>
              <a:rPr lang="pt-BR" sz="1200" b="1" dirty="0" err="1" smtClean="0">
                <a:solidFill>
                  <a:schemeClr val="tx1"/>
                </a:solidFill>
              </a:rPr>
              <a:t>Subprojeto</a:t>
            </a:r>
            <a:r>
              <a:rPr lang="pt-BR" sz="1200" b="1" dirty="0" smtClean="0">
                <a:solidFill>
                  <a:schemeClr val="tx1"/>
                </a:solidFill>
              </a:rPr>
              <a:t> 5:  Árvores, palmeiras e arbustos (Fanerógamos).(Protocolo 15).</a:t>
            </a:r>
            <a:r>
              <a:rPr lang="pt-BR" sz="1200" dirty="0" err="1" smtClean="0">
                <a:solidFill>
                  <a:schemeClr val="tx1"/>
                </a:solidFill>
              </a:rPr>
              <a:t>Profa</a:t>
            </a:r>
            <a:r>
              <a:rPr lang="pt-BR" sz="1200" dirty="0" smtClean="0">
                <a:solidFill>
                  <a:schemeClr val="tx1"/>
                </a:solidFill>
              </a:rPr>
              <a:t>. Dra. Célia Regina Araújo Soares – (UNEMAT/AF) –</a:t>
            </a:r>
            <a:r>
              <a:rPr lang="pt-BR" sz="1200" b="1" dirty="0" smtClean="0">
                <a:solidFill>
                  <a:schemeClr val="tx1"/>
                </a:solidFill>
              </a:rPr>
              <a:t> responsável.</a:t>
            </a:r>
            <a:r>
              <a:rPr lang="pt-BR" sz="1200" dirty="0" err="1" smtClean="0">
                <a:solidFill>
                  <a:schemeClr val="tx1"/>
                </a:solidFill>
              </a:rPr>
              <a:t>Profa</a:t>
            </a:r>
            <a:r>
              <a:rPr lang="pt-BR" sz="1200" dirty="0" smtClean="0">
                <a:solidFill>
                  <a:schemeClr val="tx1"/>
                </a:solidFill>
              </a:rPr>
              <a:t>. Dra. Ana Aparecida </a:t>
            </a:r>
            <a:r>
              <a:rPr lang="pt-BR" sz="1200" dirty="0" err="1" smtClean="0">
                <a:solidFill>
                  <a:schemeClr val="tx1"/>
                </a:solidFill>
              </a:rPr>
              <a:t>Bandini</a:t>
            </a:r>
            <a:r>
              <a:rPr lang="pt-BR" sz="1200" dirty="0" smtClean="0">
                <a:solidFill>
                  <a:schemeClr val="tx1"/>
                </a:solidFill>
              </a:rPr>
              <a:t> Rossi - (UNEMAT/AF).</a:t>
            </a:r>
            <a:r>
              <a:rPr lang="pt-BR" sz="1200" dirty="0" err="1" smtClean="0">
                <a:solidFill>
                  <a:schemeClr val="tx1"/>
                </a:solidFill>
              </a:rPr>
              <a:t>Profa</a:t>
            </a:r>
            <a:r>
              <a:rPr lang="pt-BR" sz="1200" dirty="0" smtClean="0">
                <a:solidFill>
                  <a:schemeClr val="tx1"/>
                </a:solidFill>
              </a:rPr>
              <a:t>. Dra. Carolina Joana da Silva (UNEMAT/CÁCERES).</a:t>
            </a:r>
            <a:r>
              <a:rPr lang="pt-BR" sz="1200" dirty="0" err="1" smtClean="0">
                <a:solidFill>
                  <a:schemeClr val="tx1"/>
                </a:solidFill>
              </a:rPr>
              <a:t>Profa</a:t>
            </a:r>
            <a:r>
              <a:rPr lang="pt-BR" sz="1200" dirty="0" smtClean="0">
                <a:solidFill>
                  <a:schemeClr val="tx1"/>
                </a:solidFill>
              </a:rPr>
              <a:t>. Dra. </a:t>
            </a:r>
            <a:r>
              <a:rPr lang="pt-BR" sz="1200" dirty="0" err="1" smtClean="0">
                <a:solidFill>
                  <a:schemeClr val="tx1"/>
                </a:solidFill>
              </a:rPr>
              <a:t>Isane</a:t>
            </a:r>
            <a:r>
              <a:rPr lang="pt-BR" sz="1200" dirty="0" smtClean="0">
                <a:solidFill>
                  <a:schemeClr val="tx1"/>
                </a:solidFill>
              </a:rPr>
              <a:t> Vera </a:t>
            </a:r>
            <a:r>
              <a:rPr lang="pt-BR" sz="1200" dirty="0" err="1" smtClean="0">
                <a:solidFill>
                  <a:schemeClr val="tx1"/>
                </a:solidFill>
              </a:rPr>
              <a:t>Karsburg</a:t>
            </a:r>
            <a:r>
              <a:rPr lang="pt-BR" sz="1200" dirty="0" smtClean="0">
                <a:solidFill>
                  <a:schemeClr val="tx1"/>
                </a:solidFill>
              </a:rPr>
              <a:t> - (UNEMAT/AF).</a:t>
            </a:r>
            <a:r>
              <a:rPr lang="pt-BR" sz="1200" dirty="0" err="1" smtClean="0">
                <a:solidFill>
                  <a:schemeClr val="tx1"/>
                </a:solidFill>
              </a:rPr>
              <a:t>Profa</a:t>
            </a:r>
            <a:r>
              <a:rPr lang="pt-BR" sz="1200" dirty="0" smtClean="0">
                <a:solidFill>
                  <a:schemeClr val="tx1"/>
                </a:solidFill>
              </a:rPr>
              <a:t>. Dra. </a:t>
            </a:r>
            <a:r>
              <a:rPr lang="pt-BR" sz="1200" dirty="0" err="1" smtClean="0">
                <a:solidFill>
                  <a:schemeClr val="tx1"/>
                </a:solidFill>
              </a:rPr>
              <a:t>Miramy</a:t>
            </a:r>
            <a:r>
              <a:rPr lang="pt-BR" sz="1200" dirty="0" smtClean="0">
                <a:solidFill>
                  <a:schemeClr val="tx1"/>
                </a:solidFill>
              </a:rPr>
              <a:t> Macedo - (UFMT/CUIABÁ).</a:t>
            </a:r>
            <a:r>
              <a:rPr lang="en-US" sz="1200" dirty="0" err="1" smtClean="0">
                <a:solidFill>
                  <a:schemeClr val="tx1"/>
                </a:solidFill>
              </a:rPr>
              <a:t>Profa</a:t>
            </a:r>
            <a:r>
              <a:rPr lang="en-US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</a:rPr>
              <a:t>MSc</a:t>
            </a:r>
            <a:r>
              <a:rPr lang="en-US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</a:rPr>
              <a:t>Marluce</a:t>
            </a:r>
            <a:r>
              <a:rPr lang="en-US" sz="1200" dirty="0" smtClean="0">
                <a:solidFill>
                  <a:schemeClr val="tx1"/>
                </a:solidFill>
              </a:rPr>
              <a:t> Francisca </a:t>
            </a:r>
            <a:r>
              <a:rPr lang="en-US" sz="1200" dirty="0" err="1" smtClean="0">
                <a:solidFill>
                  <a:schemeClr val="tx1"/>
                </a:solidFill>
              </a:rPr>
              <a:t>Hrycyk</a:t>
            </a:r>
            <a:r>
              <a:rPr lang="en-US" sz="1200" dirty="0" smtClean="0">
                <a:solidFill>
                  <a:schemeClr val="tx1"/>
                </a:solidFill>
              </a:rPr>
              <a:t> – (UNEMAT/AF).</a:t>
            </a:r>
            <a:r>
              <a:rPr lang="pt-BR" sz="1200" dirty="0" smtClean="0">
                <a:solidFill>
                  <a:schemeClr val="tx1"/>
                </a:solidFill>
              </a:rPr>
              <a:t>Técnico Biol. Jesus Aparecido </a:t>
            </a:r>
            <a:r>
              <a:rPr lang="pt-BR" sz="1200" dirty="0" err="1" smtClean="0">
                <a:solidFill>
                  <a:schemeClr val="tx1"/>
                </a:solidFill>
              </a:rPr>
              <a:t>Pedroga</a:t>
            </a:r>
            <a:r>
              <a:rPr lang="pt-BR" sz="1200" dirty="0" smtClean="0">
                <a:solidFill>
                  <a:schemeClr val="tx1"/>
                </a:solidFill>
              </a:rPr>
              <a:t> -(UNEMAT/AF).Biol. </a:t>
            </a:r>
            <a:r>
              <a:rPr lang="pt-BR" sz="1200" dirty="0" err="1" smtClean="0">
                <a:solidFill>
                  <a:schemeClr val="tx1"/>
                </a:solidFill>
              </a:rPr>
              <a:t>Lucirene</a:t>
            </a:r>
            <a:r>
              <a:rPr lang="pt-BR" sz="1200" dirty="0" smtClean="0">
                <a:solidFill>
                  <a:schemeClr val="tx1"/>
                </a:solidFill>
              </a:rPr>
              <a:t> Rodrigues – Bolsista PPBio - (UNEMAT/AF).Fabiana Ferreira Cabral - Estagiária - (UNEMAT/AF).José Hypólito Piva.Paulo </a:t>
            </a:r>
            <a:r>
              <a:rPr lang="pt-BR" sz="1200" dirty="0" err="1" smtClean="0">
                <a:solidFill>
                  <a:schemeClr val="tx1"/>
                </a:solidFill>
              </a:rPr>
              <a:t>Reinoldo</a:t>
            </a:r>
            <a:r>
              <a:rPr lang="pt-BR" sz="1200" dirty="0" smtClean="0">
                <a:solidFill>
                  <a:schemeClr val="tx1"/>
                </a:solidFill>
              </a:rPr>
              <a:t> </a:t>
            </a:r>
            <a:r>
              <a:rPr lang="pt-BR" sz="1200" dirty="0" err="1" smtClean="0">
                <a:solidFill>
                  <a:schemeClr val="tx1"/>
                </a:solidFill>
              </a:rPr>
              <a:t>Justen</a:t>
            </a:r>
            <a:r>
              <a:rPr lang="pt-BR" sz="1200" dirty="0" smtClean="0">
                <a:solidFill>
                  <a:schemeClr val="tx1"/>
                </a:solidFill>
              </a:rPr>
              <a:t> – Estagiário – (UNEMAT/AF).</a:t>
            </a:r>
            <a:r>
              <a:rPr lang="pt-BR" sz="1200" b="1" dirty="0" smtClean="0">
                <a:solidFill>
                  <a:schemeClr val="tx1"/>
                </a:solidFill>
              </a:rPr>
              <a:t>Subprojeto 6:  Ervas e Epífitas (Protocolo 14).</a:t>
            </a:r>
            <a:r>
              <a:rPr lang="pt-BR" sz="1200" dirty="0" err="1" smtClean="0">
                <a:solidFill>
                  <a:schemeClr val="tx1"/>
                </a:solidFill>
              </a:rPr>
              <a:t>Profª</a:t>
            </a:r>
            <a:r>
              <a:rPr lang="pt-BR" sz="1200" dirty="0" smtClean="0">
                <a:solidFill>
                  <a:schemeClr val="tx1"/>
                </a:solidFill>
              </a:rPr>
              <a:t>. </a:t>
            </a:r>
            <a:r>
              <a:rPr lang="pt-BR" sz="1200" dirty="0" err="1" smtClean="0">
                <a:solidFill>
                  <a:schemeClr val="tx1"/>
                </a:solidFill>
              </a:rPr>
              <a:t>MSc</a:t>
            </a:r>
            <a:r>
              <a:rPr lang="pt-BR" sz="1200" dirty="0" smtClean="0">
                <a:solidFill>
                  <a:schemeClr val="tx1"/>
                </a:solidFill>
              </a:rPr>
              <a:t>. Ivone Vieira da Silva – (UNEMAT/AF) 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pt-BR" sz="1200" dirty="0" smtClean="0">
                <a:solidFill>
                  <a:schemeClr val="tx1"/>
                </a:solidFill>
              </a:rPr>
              <a:t>Técnica Biol. Ligia </a:t>
            </a:r>
            <a:r>
              <a:rPr lang="pt-BR" sz="1200" dirty="0" err="1" smtClean="0">
                <a:solidFill>
                  <a:schemeClr val="tx1"/>
                </a:solidFill>
              </a:rPr>
              <a:t>Ebuneo</a:t>
            </a:r>
            <a:r>
              <a:rPr lang="pt-BR" sz="1200" dirty="0" smtClean="0">
                <a:solidFill>
                  <a:schemeClr val="tx1"/>
                </a:solidFill>
              </a:rPr>
              <a:t> – (UNEMAT/AF).</a:t>
            </a:r>
            <a:r>
              <a:rPr lang="pt-BR" sz="1200" b="1" dirty="0" smtClean="0">
                <a:solidFill>
                  <a:schemeClr val="tx1"/>
                </a:solidFill>
              </a:rPr>
              <a:t> Subprojeto 7:  Fungos (Protocolo 12).</a:t>
            </a:r>
            <a:r>
              <a:rPr lang="pt-BR" sz="1200" dirty="0" err="1" smtClean="0">
                <a:solidFill>
                  <a:schemeClr val="tx1"/>
                </a:solidFill>
              </a:rPr>
              <a:t>Prof</a:t>
            </a:r>
            <a:r>
              <a:rPr lang="pt-BR" sz="1200" dirty="0" smtClean="0">
                <a:solidFill>
                  <a:schemeClr val="tx1"/>
                </a:solidFill>
              </a:rPr>
              <a:t> Dr. Luiz Fernando Caldeira Ribeiro – (UNEMAT/AF)-</a:t>
            </a:r>
            <a:r>
              <a:rPr lang="pt-BR" sz="1200" b="1" i="1" dirty="0" smtClean="0">
                <a:solidFill>
                  <a:schemeClr val="tx1"/>
                </a:solidFill>
              </a:rPr>
              <a:t> responsável.</a:t>
            </a:r>
            <a:r>
              <a:rPr lang="pt-BR" sz="1200" dirty="0" err="1" smtClean="0">
                <a:solidFill>
                  <a:schemeClr val="tx1"/>
                </a:solidFill>
              </a:rPr>
              <a:t>Profª</a:t>
            </a:r>
            <a:r>
              <a:rPr lang="pt-BR" sz="1200" dirty="0" smtClean="0">
                <a:solidFill>
                  <a:schemeClr val="tx1"/>
                </a:solidFill>
              </a:rPr>
              <a:t>. </a:t>
            </a:r>
            <a:r>
              <a:rPr lang="pt-BR" sz="1200" dirty="0" err="1" smtClean="0">
                <a:solidFill>
                  <a:schemeClr val="tx1"/>
                </a:solidFill>
              </a:rPr>
              <a:t>MSc</a:t>
            </a:r>
            <a:r>
              <a:rPr lang="pt-BR" sz="1200" dirty="0" smtClean="0">
                <a:solidFill>
                  <a:schemeClr val="tx1"/>
                </a:solidFill>
              </a:rPr>
              <a:t> Cristiane Ferreira Lopes de Araújo – (UNEMAT/TANGARÁ).</a:t>
            </a:r>
            <a:r>
              <a:rPr lang="pt-BR" sz="1200" b="1" dirty="0" smtClean="0">
                <a:solidFill>
                  <a:schemeClr val="tx1"/>
                </a:solidFill>
              </a:rPr>
              <a:t>Subprojeto  8: Mamíferos (Protocolo 11).</a:t>
            </a:r>
            <a:r>
              <a:rPr lang="pt-BR" sz="1200" dirty="0" smtClean="0">
                <a:solidFill>
                  <a:schemeClr val="tx1"/>
                </a:solidFill>
              </a:rPr>
              <a:t>Prof. Dr. Rogério Rossi –(UFMT/CUIABÁ) 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pt-BR" sz="1200" dirty="0" smtClean="0">
                <a:solidFill>
                  <a:schemeClr val="tx1"/>
                </a:solidFill>
              </a:rPr>
              <a:t>Prof. Dr. Manoel dos Santos Filho – (UNEMAT / CÁCERES).Prof. Dr. Pedro Cordeiro Estrela de Andrade Pinto (UFRS) – Colaborador.</a:t>
            </a:r>
            <a:r>
              <a:rPr lang="pt-BR" sz="1200" dirty="0" err="1" smtClean="0">
                <a:solidFill>
                  <a:schemeClr val="tx1"/>
                </a:solidFill>
              </a:rPr>
              <a:t>Profª</a:t>
            </a:r>
            <a:r>
              <a:rPr lang="pt-BR" sz="1200" dirty="0" smtClean="0">
                <a:solidFill>
                  <a:schemeClr val="tx1"/>
                </a:solidFill>
              </a:rPr>
              <a:t>. </a:t>
            </a:r>
            <a:r>
              <a:rPr lang="pt-BR" sz="1200" dirty="0" err="1" smtClean="0">
                <a:solidFill>
                  <a:schemeClr val="tx1"/>
                </a:solidFill>
              </a:rPr>
              <a:t>MSc</a:t>
            </a:r>
            <a:r>
              <a:rPr lang="pt-BR" sz="1200" dirty="0" smtClean="0">
                <a:solidFill>
                  <a:schemeClr val="tx1"/>
                </a:solidFill>
              </a:rPr>
              <a:t> </a:t>
            </a:r>
            <a:r>
              <a:rPr lang="pt-BR" sz="1200" dirty="0" err="1" smtClean="0">
                <a:solidFill>
                  <a:schemeClr val="tx1"/>
                </a:solidFill>
              </a:rPr>
              <a:t>Gerlane</a:t>
            </a:r>
            <a:r>
              <a:rPr lang="pt-BR" sz="1200" dirty="0" smtClean="0">
                <a:solidFill>
                  <a:schemeClr val="tx1"/>
                </a:solidFill>
              </a:rPr>
              <a:t> de Medeiros Costa – (UNEMAT/AF) – Colaboradora.Thiago Borges </a:t>
            </a:r>
            <a:r>
              <a:rPr lang="pt-BR" sz="1200" dirty="0" err="1" smtClean="0">
                <a:solidFill>
                  <a:schemeClr val="tx1"/>
                </a:solidFill>
              </a:rPr>
              <a:t>Semedo</a:t>
            </a:r>
            <a:r>
              <a:rPr lang="pt-BR" sz="1200" dirty="0" smtClean="0">
                <a:solidFill>
                  <a:schemeClr val="tx1"/>
                </a:solidFill>
              </a:rPr>
              <a:t> Borges - (UFMT/Cuiabá).</a:t>
            </a:r>
            <a:r>
              <a:rPr lang="pt-BR" sz="1200" b="1" dirty="0" smtClean="0">
                <a:solidFill>
                  <a:schemeClr val="tx1"/>
                </a:solidFill>
              </a:rPr>
              <a:t>Subprojeto  9: Aves (Protocolo 9).</a:t>
            </a:r>
            <a:r>
              <a:rPr lang="pt-BR" sz="1200" dirty="0" smtClean="0">
                <a:solidFill>
                  <a:schemeClr val="tx1"/>
                </a:solidFill>
              </a:rPr>
              <a:t>Prof. Dr. </a:t>
            </a:r>
            <a:r>
              <a:rPr lang="pt-BR" sz="1200" dirty="0" err="1" smtClean="0">
                <a:solidFill>
                  <a:schemeClr val="tx1"/>
                </a:solidFill>
              </a:rPr>
              <a:t>Dalci</a:t>
            </a:r>
            <a:r>
              <a:rPr lang="pt-BR" sz="1200" dirty="0" smtClean="0">
                <a:solidFill>
                  <a:schemeClr val="tx1"/>
                </a:solidFill>
              </a:rPr>
              <a:t> Mauricio Miranda de Oliveira – (UFMT/CUIABÁ) 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pt-BR" sz="1200" dirty="0" smtClean="0">
                <a:solidFill>
                  <a:schemeClr val="tx1"/>
                </a:solidFill>
              </a:rPr>
              <a:t>Prof. </a:t>
            </a:r>
            <a:r>
              <a:rPr lang="pt-BR" sz="1200" dirty="0" err="1" smtClean="0">
                <a:solidFill>
                  <a:schemeClr val="tx1"/>
                </a:solidFill>
              </a:rPr>
              <a:t>Msc</a:t>
            </a:r>
            <a:r>
              <a:rPr lang="pt-BR" sz="1200" dirty="0" smtClean="0">
                <a:solidFill>
                  <a:schemeClr val="tx1"/>
                </a:solidFill>
              </a:rPr>
              <a:t>. Josué Ribeiro da Silva Nunes – (UNEMAT/TANGARÁ).</a:t>
            </a:r>
            <a:r>
              <a:rPr lang="pt-BR" sz="1200" dirty="0" err="1" smtClean="0">
                <a:solidFill>
                  <a:schemeClr val="tx1"/>
                </a:solidFill>
              </a:rPr>
              <a:t>Profª</a:t>
            </a:r>
            <a:r>
              <a:rPr lang="pt-BR" sz="1200" dirty="0" smtClean="0">
                <a:solidFill>
                  <a:schemeClr val="tx1"/>
                </a:solidFill>
              </a:rPr>
              <a:t>. Dra. Márcia </a:t>
            </a:r>
            <a:r>
              <a:rPr lang="pt-BR" sz="1200" dirty="0" err="1" smtClean="0">
                <a:solidFill>
                  <a:schemeClr val="tx1"/>
                </a:solidFill>
              </a:rPr>
              <a:t>Pascotto</a:t>
            </a:r>
            <a:r>
              <a:rPr lang="pt-BR" sz="1200" dirty="0" smtClean="0">
                <a:solidFill>
                  <a:schemeClr val="tx1"/>
                </a:solidFill>
              </a:rPr>
              <a:t> – (UFMT/CUIABÁ).Elton Márcio de Pinho – (UFMT/CUIABÁ).</a:t>
            </a:r>
            <a:r>
              <a:rPr lang="pt-BR" sz="1200" b="1" dirty="0" smtClean="0">
                <a:solidFill>
                  <a:schemeClr val="tx1"/>
                </a:solidFill>
              </a:rPr>
              <a:t> Subprojeto 10: Peixes (Protocolo 8). </a:t>
            </a:r>
            <a:r>
              <a:rPr lang="pt-BR" sz="1200" dirty="0" err="1" smtClean="0">
                <a:solidFill>
                  <a:schemeClr val="tx1"/>
                </a:solidFill>
              </a:rPr>
              <a:t>Profª</a:t>
            </a:r>
            <a:r>
              <a:rPr lang="pt-BR" sz="1200" dirty="0" smtClean="0">
                <a:solidFill>
                  <a:schemeClr val="tx1"/>
                </a:solidFill>
              </a:rPr>
              <a:t>. Dra. Solange Aparecida Arrolho da Silva – (UNEMAT/AF) 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pt-BR" sz="1200" dirty="0" smtClean="0">
                <a:solidFill>
                  <a:schemeClr val="tx1"/>
                </a:solidFill>
              </a:rPr>
              <a:t>Esp. </a:t>
            </a:r>
            <a:r>
              <a:rPr lang="pt-BR" sz="1200" dirty="0" err="1" smtClean="0">
                <a:solidFill>
                  <a:schemeClr val="tx1"/>
                </a:solidFill>
              </a:rPr>
              <a:t>Rosalvo</a:t>
            </a:r>
            <a:r>
              <a:rPr lang="pt-BR" sz="1200" dirty="0" smtClean="0">
                <a:solidFill>
                  <a:schemeClr val="tx1"/>
                </a:solidFill>
              </a:rPr>
              <a:t> Duarte Rosa.Prof. </a:t>
            </a:r>
            <a:r>
              <a:rPr lang="pt-BR" sz="1200" dirty="0" err="1" smtClean="0">
                <a:solidFill>
                  <a:schemeClr val="tx1"/>
                </a:solidFill>
              </a:rPr>
              <a:t>MSc</a:t>
            </a:r>
            <a:r>
              <a:rPr lang="pt-BR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</a:rPr>
              <a:t>Guilherme</a:t>
            </a:r>
            <a:r>
              <a:rPr lang="en-US" sz="1200" dirty="0" smtClean="0">
                <a:solidFill>
                  <a:schemeClr val="tx1"/>
                </a:solidFill>
              </a:rPr>
              <a:t> Borges – (UNEMAT/AF).Biol. </a:t>
            </a:r>
            <a:r>
              <a:rPr lang="pt-BR" sz="1200" dirty="0" smtClean="0">
                <a:solidFill>
                  <a:schemeClr val="tx1"/>
                </a:solidFill>
              </a:rPr>
              <a:t>Márcia Luiza dos Santos – Bolsista PPBio - (UNEMAT/AF).Reginaldo Carvalho dos Santos – Estagiário - (UNEMAT/AF).</a:t>
            </a:r>
            <a:r>
              <a:rPr lang="pt-BR" sz="1200" dirty="0" err="1" smtClean="0">
                <a:solidFill>
                  <a:schemeClr val="tx1"/>
                </a:solidFill>
              </a:rPr>
              <a:t>Claumir</a:t>
            </a:r>
            <a:r>
              <a:rPr lang="pt-BR" sz="1200" dirty="0" smtClean="0">
                <a:solidFill>
                  <a:schemeClr val="tx1"/>
                </a:solidFill>
              </a:rPr>
              <a:t> Cesar Muniz- (UNEMAT/AF).</a:t>
            </a:r>
            <a:r>
              <a:rPr lang="pt-BR" sz="1200" b="1" dirty="0" smtClean="0">
                <a:solidFill>
                  <a:schemeClr val="tx1"/>
                </a:solidFill>
              </a:rPr>
              <a:t>Subprojeto 11: Herpetofauna (Protocolo 10).</a:t>
            </a:r>
            <a:r>
              <a:rPr lang="pt-BR" sz="1200" dirty="0" smtClean="0">
                <a:solidFill>
                  <a:schemeClr val="tx1"/>
                </a:solidFill>
              </a:rPr>
              <a:t>Prof. Dr. Marcos André de Carvalho – (UFMT/CUIABÁ) 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pt-BR" sz="1200" dirty="0" smtClean="0">
                <a:solidFill>
                  <a:schemeClr val="tx1"/>
                </a:solidFill>
              </a:rPr>
              <a:t>Andrea Ferreira de Oliveira - (UFMT/CUIABÁ).</a:t>
            </a:r>
            <a:r>
              <a:rPr lang="pt-BR" sz="1200" b="1" dirty="0" smtClean="0">
                <a:solidFill>
                  <a:schemeClr val="tx1"/>
                </a:solidFill>
              </a:rPr>
              <a:t>Subprojeto 12: Invertebrados Aquáticos (Protocolo 06).</a:t>
            </a:r>
            <a:r>
              <a:rPr lang="pt-BR" sz="1200" dirty="0" err="1" smtClean="0">
                <a:solidFill>
                  <a:schemeClr val="tx1"/>
                </a:solidFill>
              </a:rPr>
              <a:t>Profª</a:t>
            </a:r>
            <a:r>
              <a:rPr lang="pt-BR" sz="1200" dirty="0" smtClean="0">
                <a:solidFill>
                  <a:schemeClr val="tx1"/>
                </a:solidFill>
              </a:rPr>
              <a:t>. </a:t>
            </a:r>
            <a:r>
              <a:rPr lang="pt-BR" sz="1200" dirty="0" err="1" smtClean="0">
                <a:solidFill>
                  <a:schemeClr val="tx1"/>
                </a:solidFill>
              </a:rPr>
              <a:t>MSc</a:t>
            </a:r>
            <a:r>
              <a:rPr lang="pt-BR" sz="1200" dirty="0" smtClean="0">
                <a:solidFill>
                  <a:schemeClr val="tx1"/>
                </a:solidFill>
              </a:rPr>
              <a:t>. Amanda Frederico </a:t>
            </a:r>
            <a:r>
              <a:rPr lang="pt-BR" sz="1200" dirty="0" err="1" smtClean="0">
                <a:solidFill>
                  <a:schemeClr val="tx1"/>
                </a:solidFill>
              </a:rPr>
              <a:t>Mortati</a:t>
            </a:r>
            <a:r>
              <a:rPr lang="pt-BR" sz="1200" dirty="0" smtClean="0">
                <a:solidFill>
                  <a:schemeClr val="tx1"/>
                </a:solidFill>
              </a:rPr>
              <a:t> (UNEMAT/AF) 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pt-BR" sz="1200" dirty="0" err="1" smtClean="0">
                <a:solidFill>
                  <a:schemeClr val="tx1"/>
                </a:solidFill>
              </a:rPr>
              <a:t>Profª</a:t>
            </a:r>
            <a:r>
              <a:rPr lang="pt-BR" sz="1200" dirty="0" smtClean="0">
                <a:solidFill>
                  <a:schemeClr val="tx1"/>
                </a:solidFill>
              </a:rPr>
              <a:t>. </a:t>
            </a:r>
            <a:r>
              <a:rPr lang="pt-BR" sz="1200" dirty="0" err="1" smtClean="0">
                <a:solidFill>
                  <a:schemeClr val="tx1"/>
                </a:solidFill>
              </a:rPr>
              <a:t>MSc</a:t>
            </a:r>
            <a:r>
              <a:rPr lang="pt-BR" sz="1200" dirty="0" smtClean="0">
                <a:solidFill>
                  <a:schemeClr val="tx1"/>
                </a:solidFill>
              </a:rPr>
              <a:t>. Mônica Elisa </a:t>
            </a:r>
            <a:r>
              <a:rPr lang="pt-BR" sz="1200" dirty="0" err="1" smtClean="0">
                <a:solidFill>
                  <a:schemeClr val="tx1"/>
                </a:solidFill>
              </a:rPr>
              <a:t>Bleich</a:t>
            </a:r>
            <a:r>
              <a:rPr lang="pt-BR" sz="1200" dirty="0" smtClean="0">
                <a:solidFill>
                  <a:schemeClr val="tx1"/>
                </a:solidFill>
              </a:rPr>
              <a:t> – (UNEMAT/AF).Prof. </a:t>
            </a:r>
            <a:r>
              <a:rPr lang="pt-BR" sz="1200" dirty="0" err="1" smtClean="0">
                <a:solidFill>
                  <a:schemeClr val="tx1"/>
                </a:solidFill>
              </a:rPr>
              <a:t>MSc</a:t>
            </a:r>
            <a:r>
              <a:rPr lang="pt-BR" sz="1200" dirty="0" smtClean="0">
                <a:solidFill>
                  <a:schemeClr val="tx1"/>
                </a:solidFill>
              </a:rPr>
              <a:t>. Jorge Luiz Silva (UNIVAG/Várzea Grande) .</a:t>
            </a:r>
            <a:r>
              <a:rPr lang="pt-BR" sz="1200" b="1" dirty="0" smtClean="0">
                <a:solidFill>
                  <a:schemeClr val="tx1"/>
                </a:solidFill>
              </a:rPr>
              <a:t> Subprojeto 13: Abelhas e Moscas (Protocolo 1)</a:t>
            </a:r>
            <a:endParaRPr lang="pt-BR" sz="1200" dirty="0" smtClean="0">
              <a:solidFill>
                <a:schemeClr val="tx1"/>
              </a:solidFill>
            </a:endParaRPr>
          </a:p>
          <a:p>
            <a:pPr algn="just">
              <a:tabLst>
                <a:tab pos="4067175" algn="l"/>
              </a:tabLst>
            </a:pPr>
            <a:r>
              <a:rPr lang="pt-BR" sz="1200" dirty="0" smtClean="0">
                <a:solidFill>
                  <a:schemeClr val="tx1"/>
                </a:solidFill>
              </a:rPr>
              <a:t>Prof. Dr. </a:t>
            </a:r>
            <a:r>
              <a:rPr lang="pt-BR" sz="1200" dirty="0" err="1" smtClean="0">
                <a:solidFill>
                  <a:schemeClr val="tx1"/>
                </a:solidFill>
              </a:rPr>
              <a:t>Evandson</a:t>
            </a:r>
            <a:r>
              <a:rPr lang="pt-BR" sz="1200" dirty="0" smtClean="0">
                <a:solidFill>
                  <a:schemeClr val="tx1"/>
                </a:solidFill>
              </a:rPr>
              <a:t> José dos Anjos Silva – (UNEMAT/CÁCERES) 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pt-BR" sz="1200" dirty="0" smtClean="0">
                <a:solidFill>
                  <a:schemeClr val="tx1"/>
                </a:solidFill>
              </a:rPr>
              <a:t>Prof. Dr. </a:t>
            </a:r>
            <a:r>
              <a:rPr lang="pt-BR" sz="1200" dirty="0" err="1" smtClean="0">
                <a:solidFill>
                  <a:schemeClr val="tx1"/>
                </a:solidFill>
              </a:rPr>
              <a:t>Mendelson</a:t>
            </a:r>
            <a:r>
              <a:rPr lang="pt-BR" sz="1200" dirty="0" smtClean="0">
                <a:solidFill>
                  <a:schemeClr val="tx1"/>
                </a:solidFill>
              </a:rPr>
              <a:t> Guerreiro de Lima – (UNEMAT/AF).Estagiário: Wesley </a:t>
            </a:r>
            <a:r>
              <a:rPr lang="pt-BR" sz="1200" dirty="0" err="1" smtClean="0">
                <a:solidFill>
                  <a:schemeClr val="tx1"/>
                </a:solidFill>
              </a:rPr>
              <a:t>Mairos</a:t>
            </a:r>
            <a:r>
              <a:rPr lang="pt-BR" sz="1200" dirty="0" smtClean="0">
                <a:solidFill>
                  <a:schemeClr val="tx1"/>
                </a:solidFill>
              </a:rPr>
              <a:t> </a:t>
            </a:r>
            <a:r>
              <a:rPr lang="pt-BR" sz="1200" dirty="0" err="1" smtClean="0">
                <a:solidFill>
                  <a:schemeClr val="tx1"/>
                </a:solidFill>
              </a:rPr>
              <a:t>Barella</a:t>
            </a:r>
            <a:r>
              <a:rPr lang="pt-BR" sz="1200" dirty="0" smtClean="0">
                <a:solidFill>
                  <a:schemeClr val="tx1"/>
                </a:solidFill>
              </a:rPr>
              <a:t>- (UNEMAT/AF).</a:t>
            </a:r>
            <a:r>
              <a:rPr lang="pt-BR" sz="1200" b="1" dirty="0" smtClean="0">
                <a:solidFill>
                  <a:schemeClr val="tx1"/>
                </a:solidFill>
              </a:rPr>
              <a:t>Subprojeto 14: Mosquitos (Protocolo 5).</a:t>
            </a:r>
            <a:r>
              <a:rPr lang="pt-BR" sz="1200" dirty="0" smtClean="0">
                <a:solidFill>
                  <a:schemeClr val="tx1"/>
                </a:solidFill>
              </a:rPr>
              <a:t>Prof. Dr. </a:t>
            </a:r>
            <a:r>
              <a:rPr lang="pt-BR" sz="1200" dirty="0" err="1" smtClean="0">
                <a:solidFill>
                  <a:schemeClr val="tx1"/>
                </a:solidFill>
              </a:rPr>
              <a:t>Ostenildo</a:t>
            </a:r>
            <a:r>
              <a:rPr lang="pt-BR" sz="1200" dirty="0" smtClean="0">
                <a:solidFill>
                  <a:schemeClr val="tx1"/>
                </a:solidFill>
              </a:rPr>
              <a:t> Ribeiro Campos – (UNEMAT/AF) 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r>
              <a:rPr lang="es-ES_tradnl" sz="1200" dirty="0" smtClean="0">
                <a:solidFill>
                  <a:schemeClr val="tx1"/>
                </a:solidFill>
              </a:rPr>
              <a:t>Prof. </a:t>
            </a:r>
            <a:r>
              <a:rPr lang="es-ES_tradnl" sz="1200" dirty="0" err="1" smtClean="0">
                <a:solidFill>
                  <a:schemeClr val="tx1"/>
                </a:solidFill>
              </a:rPr>
              <a:t>MSc.</a:t>
            </a:r>
            <a:r>
              <a:rPr lang="es-ES_tradnl" sz="1200" dirty="0" smtClean="0">
                <a:solidFill>
                  <a:schemeClr val="tx1"/>
                </a:solidFill>
              </a:rPr>
              <a:t> Oscar </a:t>
            </a:r>
            <a:r>
              <a:rPr lang="es-ES_tradnl" sz="1200" dirty="0" err="1" smtClean="0">
                <a:solidFill>
                  <a:schemeClr val="tx1"/>
                </a:solidFill>
              </a:rPr>
              <a:t>Mitsuo</a:t>
            </a:r>
            <a:r>
              <a:rPr lang="es-ES_tradnl" sz="1200" dirty="0" smtClean="0">
                <a:solidFill>
                  <a:schemeClr val="tx1"/>
                </a:solidFill>
              </a:rPr>
              <a:t> </a:t>
            </a:r>
            <a:r>
              <a:rPr lang="es-ES_tradnl" sz="1200" dirty="0" err="1" smtClean="0">
                <a:solidFill>
                  <a:schemeClr val="tx1"/>
                </a:solidFill>
              </a:rPr>
              <a:t>Yamashita</a:t>
            </a:r>
            <a:r>
              <a:rPr lang="es-ES_tradnl" sz="1200" dirty="0" smtClean="0">
                <a:solidFill>
                  <a:schemeClr val="tx1"/>
                </a:solidFill>
              </a:rPr>
              <a:t> – (UNEMAT/AF. Prof. </a:t>
            </a:r>
            <a:r>
              <a:rPr lang="es-ES_tradnl" sz="1200" dirty="0" err="1" smtClean="0">
                <a:solidFill>
                  <a:schemeClr val="tx1"/>
                </a:solidFill>
              </a:rPr>
              <a:t>MSc.</a:t>
            </a:r>
            <a:r>
              <a:rPr lang="es-ES_tradnl" sz="1200" dirty="0" smtClean="0">
                <a:solidFill>
                  <a:schemeClr val="tx1"/>
                </a:solidFill>
              </a:rPr>
              <a:t> Paulo Sergio </a:t>
            </a:r>
            <a:r>
              <a:rPr lang="es-ES_tradnl" sz="1200" dirty="0" err="1" smtClean="0">
                <a:solidFill>
                  <a:schemeClr val="tx1"/>
                </a:solidFill>
              </a:rPr>
              <a:t>Koga</a:t>
            </a:r>
            <a:r>
              <a:rPr lang="es-ES_tradnl" sz="1200" dirty="0" smtClean="0">
                <a:solidFill>
                  <a:schemeClr val="tx1"/>
                </a:solidFill>
              </a:rPr>
              <a:t> – (UNEMAT/AF).</a:t>
            </a:r>
            <a:r>
              <a:rPr lang="pt-BR" sz="1200" b="1" dirty="0" smtClean="0">
                <a:solidFill>
                  <a:schemeClr val="tx1"/>
                </a:solidFill>
              </a:rPr>
              <a:t>Subprojeto 15: </a:t>
            </a:r>
            <a:r>
              <a:rPr lang="pt-BR" sz="1200" b="1" i="1" dirty="0" smtClean="0">
                <a:solidFill>
                  <a:schemeClr val="tx1"/>
                </a:solidFill>
              </a:rPr>
              <a:t>Diagnóstico das alternativas sustentáveis de uso da biodiversidade na ZA de </a:t>
            </a:r>
            <a:r>
              <a:rPr lang="pt-BR" sz="1200" b="1" i="1" dirty="0" err="1" smtClean="0">
                <a:solidFill>
                  <a:schemeClr val="tx1"/>
                </a:solidFill>
              </a:rPr>
              <a:t>UCs</a:t>
            </a:r>
            <a:r>
              <a:rPr lang="pt-BR" sz="1200" b="1" i="1" dirty="0" smtClean="0">
                <a:solidFill>
                  <a:schemeClr val="tx1"/>
                </a:solidFill>
              </a:rPr>
              <a:t> da Amazônia Meridional</a:t>
            </a:r>
            <a:r>
              <a:rPr lang="pt-BR" sz="1200" b="1" dirty="0" smtClean="0">
                <a:solidFill>
                  <a:schemeClr val="tx1"/>
                </a:solidFill>
              </a:rPr>
              <a:t> (Projeto Temático).</a:t>
            </a:r>
            <a:r>
              <a:rPr lang="pt-BR" sz="1200" dirty="0" smtClean="0">
                <a:solidFill>
                  <a:schemeClr val="tx1"/>
                </a:solidFill>
              </a:rPr>
              <a:t>Prof. Dra. Rosane Duarte Rosa </a:t>
            </a:r>
            <a:r>
              <a:rPr lang="pt-BR" sz="1200" dirty="0" err="1" smtClean="0">
                <a:solidFill>
                  <a:schemeClr val="tx1"/>
                </a:solidFill>
              </a:rPr>
              <a:t>Seluchinesk</a:t>
            </a:r>
            <a:r>
              <a:rPr lang="pt-BR" sz="1200" dirty="0" smtClean="0">
                <a:solidFill>
                  <a:schemeClr val="tx1"/>
                </a:solidFill>
              </a:rPr>
              <a:t> – </a:t>
            </a:r>
            <a:r>
              <a:rPr lang="pt-BR" sz="1200" b="1" i="1" dirty="0" smtClean="0">
                <a:solidFill>
                  <a:schemeClr val="tx1"/>
                </a:solidFill>
              </a:rPr>
              <a:t>responsável.</a:t>
            </a:r>
            <a:endParaRPr lang="pt-BR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tângulo 2"/>
          <p:cNvSpPr>
            <a:spLocks noChangeArrowheads="1"/>
          </p:cNvSpPr>
          <p:nvPr/>
        </p:nvSpPr>
        <p:spPr bwMode="auto">
          <a:xfrm>
            <a:off x="250825" y="6453188"/>
            <a:ext cx="8677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000" b="1">
                <a:solidFill>
                  <a:srgbClr val="003300"/>
                </a:solidFill>
                <a:ea typeface="Times New Roman" pitchFamily="18" charset="0"/>
              </a:rPr>
              <a:t>Inventário, Conservação e Valoração de Alternativas Sustentáveis do Uso da Biodiversidade  da Amazônia Meridional </a:t>
            </a:r>
          </a:p>
        </p:txBody>
      </p:sp>
      <p:sp>
        <p:nvSpPr>
          <p:cNvPr id="4099" name="Retângulo 3"/>
          <p:cNvSpPr>
            <a:spLocks noChangeArrowheads="1"/>
          </p:cNvSpPr>
          <p:nvPr/>
        </p:nvSpPr>
        <p:spPr bwMode="auto">
          <a:xfrm>
            <a:off x="539750" y="1773238"/>
            <a:ext cx="8064500" cy="34782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endParaRPr lang="pt-BR" sz="2400" b="1" dirty="0">
              <a:latin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2400" dirty="0">
                <a:latin typeface="Calibri" pitchFamily="34" charset="0"/>
              </a:rPr>
              <a:t> </a:t>
            </a:r>
            <a:r>
              <a:rPr lang="pt-BR" sz="2800" dirty="0">
                <a:latin typeface="Calibri" pitchFamily="34" charset="0"/>
              </a:rPr>
              <a:t>Inventario da biodiversidade de grupos taxonômicos em escala regional, associado aos fatores abióticos, usando protocolos de coleta padronizados como estratégia de inventários, integrando a prática ecológica com a taxonomia, melhorando as informações associada às coleções e possibilitando novos usos da biodiversidade.</a:t>
            </a:r>
          </a:p>
        </p:txBody>
      </p:sp>
      <p:sp>
        <p:nvSpPr>
          <p:cNvPr id="4100" name="Retângulo 4"/>
          <p:cNvSpPr>
            <a:spLocks noChangeArrowheads="1"/>
          </p:cNvSpPr>
          <p:nvPr/>
        </p:nvSpPr>
        <p:spPr bwMode="auto">
          <a:xfrm>
            <a:off x="2987675" y="620713"/>
            <a:ext cx="3470275" cy="76993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sz="4400" b="1">
                <a:solidFill>
                  <a:srgbClr val="000000"/>
                </a:solidFill>
                <a:latin typeface="Calibri" pitchFamily="34" charset="0"/>
              </a:rPr>
              <a:t>Objetivo geral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/>
          <p:cNvSpPr/>
          <p:nvPr/>
        </p:nvSpPr>
        <p:spPr>
          <a:xfrm>
            <a:off x="6876256" y="188640"/>
            <a:ext cx="914400" cy="72576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dirty="0"/>
          </a:p>
        </p:txBody>
      </p:sp>
      <p:sp>
        <p:nvSpPr>
          <p:cNvPr id="5124" name="Retângulo 2"/>
          <p:cNvSpPr>
            <a:spLocks noChangeArrowheads="1"/>
          </p:cNvSpPr>
          <p:nvPr/>
        </p:nvSpPr>
        <p:spPr bwMode="auto">
          <a:xfrm>
            <a:off x="251520" y="6381328"/>
            <a:ext cx="8677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000" b="1">
                <a:solidFill>
                  <a:srgbClr val="003300"/>
                </a:solidFill>
                <a:ea typeface="Times New Roman" pitchFamily="18" charset="0"/>
              </a:rPr>
              <a:t>Inventário, Conservação e Valoração de Alternativas Sustentáveis do Uso da Biodiversidade  da Amazônia Meridional </a:t>
            </a:r>
          </a:p>
        </p:txBody>
      </p:sp>
      <p:sp>
        <p:nvSpPr>
          <p:cNvPr id="5125" name="Retângulo 3"/>
          <p:cNvSpPr>
            <a:spLocks noChangeArrowheads="1"/>
          </p:cNvSpPr>
          <p:nvPr/>
        </p:nvSpPr>
        <p:spPr bwMode="auto">
          <a:xfrm>
            <a:off x="179388" y="981075"/>
            <a:ext cx="4572000" cy="163121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pt-BR" sz="2000" b="1" dirty="0">
                <a:latin typeface="Calibri" pitchFamily="34" charset="0"/>
              </a:rPr>
              <a:t>Objetivo 1. </a:t>
            </a:r>
          </a:p>
          <a:p>
            <a:pPr algn="just">
              <a:tabLst>
                <a:tab pos="409575" algn="l"/>
              </a:tabLst>
            </a:pPr>
            <a:r>
              <a:rPr lang="pt-BR" sz="2000" b="1" i="1" dirty="0">
                <a:latin typeface="Calibri" pitchFamily="34" charset="0"/>
              </a:rPr>
              <a:t>Qualificar e manter as coleções científicas de Zoologia e botânica apoiadas pelo Núcleo Amazônia Meridional (UNEMAT E UFMT)</a:t>
            </a:r>
            <a:endParaRPr lang="pt-BR" sz="2000" b="1" dirty="0">
              <a:latin typeface="Calibri" pitchFamily="34" charset="0"/>
            </a:endParaRPr>
          </a:p>
        </p:txBody>
      </p:sp>
      <p:sp>
        <p:nvSpPr>
          <p:cNvPr id="5126" name="Retângulo 4"/>
          <p:cNvSpPr>
            <a:spLocks noChangeArrowheads="1"/>
          </p:cNvSpPr>
          <p:nvPr/>
        </p:nvSpPr>
        <p:spPr bwMode="auto">
          <a:xfrm>
            <a:off x="6948264" y="260648"/>
            <a:ext cx="8143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9575" algn="l"/>
              </a:tabLst>
            </a:pPr>
            <a:r>
              <a:rPr lang="pt-BR" sz="2400" b="1" dirty="0">
                <a:solidFill>
                  <a:schemeClr val="bg1"/>
                </a:solidFill>
                <a:latin typeface="Calibri" pitchFamily="34" charset="0"/>
              </a:rPr>
              <a:t>Ação</a:t>
            </a:r>
          </a:p>
        </p:txBody>
      </p:sp>
      <p:sp>
        <p:nvSpPr>
          <p:cNvPr id="6" name="Seta para a direita 5"/>
          <p:cNvSpPr/>
          <p:nvPr/>
        </p:nvSpPr>
        <p:spPr>
          <a:xfrm rot="1257795">
            <a:off x="5013325" y="1654175"/>
            <a:ext cx="647700" cy="576263"/>
          </a:xfrm>
          <a:prstGeom prst="rightArrow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5724128" y="980728"/>
            <a:ext cx="3419872" cy="54006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 </a:t>
            </a:r>
            <a:r>
              <a:rPr lang="pt-BR" sz="2000" dirty="0">
                <a:solidFill>
                  <a:schemeClr val="tx1"/>
                </a:solidFill>
              </a:rPr>
              <a:t>2 bolsistas IC apoio a coleção zoológica , mamíferos e </a:t>
            </a:r>
            <a:r>
              <a:rPr lang="pt-BR" sz="2000" dirty="0" smtClean="0">
                <a:solidFill>
                  <a:schemeClr val="tx1"/>
                </a:solidFill>
              </a:rPr>
              <a:t>herpetofauna (UFMT)</a:t>
            </a:r>
            <a:endParaRPr lang="pt-BR" sz="20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chemeClr val="tx1"/>
                </a:solidFill>
              </a:rPr>
              <a:t> </a:t>
            </a:r>
            <a:r>
              <a:rPr lang="pt-BR" sz="2000" dirty="0">
                <a:solidFill>
                  <a:schemeClr val="tx1"/>
                </a:solidFill>
              </a:rPr>
              <a:t>2 bolsista DTI-3  inventário e apoio a coleção, plantas e peixes UNEMAT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chemeClr val="tx1"/>
                </a:solidFill>
              </a:rPr>
              <a:t> </a:t>
            </a:r>
            <a:r>
              <a:rPr lang="pt-BR" sz="2000" dirty="0">
                <a:solidFill>
                  <a:schemeClr val="tx1"/>
                </a:solidFill>
              </a:rPr>
              <a:t>Capacitação em curadoria </a:t>
            </a:r>
            <a:r>
              <a:rPr lang="pt-BR" sz="2000" dirty="0" smtClean="0">
                <a:solidFill>
                  <a:schemeClr val="tx1"/>
                </a:solidFill>
              </a:rPr>
              <a:t>de peixes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chemeClr val="tx1"/>
                </a:solidFill>
              </a:rPr>
              <a:t> Capacitação em Brahms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chemeClr val="tx1"/>
                </a:solidFill>
              </a:rPr>
              <a:t> Reforma da sala de coleção de peixes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chemeClr val="tx1"/>
                </a:solidFill>
              </a:rPr>
              <a:t> Reforma do HERBAM – Herbário da Amazônia Meridional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129" name="Retângulo 9"/>
          <p:cNvSpPr>
            <a:spLocks noChangeArrowheads="1"/>
          </p:cNvSpPr>
          <p:nvPr/>
        </p:nvSpPr>
        <p:spPr bwMode="auto">
          <a:xfrm>
            <a:off x="2268538" y="188913"/>
            <a:ext cx="2990850" cy="4619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pt-BR" sz="2400" b="1" dirty="0">
                <a:solidFill>
                  <a:srgbClr val="000000"/>
                </a:solidFill>
                <a:latin typeface="Calibri" pitchFamily="34" charset="0"/>
              </a:rPr>
              <a:t>Objetivos específicos </a:t>
            </a:r>
            <a:r>
              <a:rPr lang="pt-BR" sz="20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5130" name="Picture 2" descr="F:\Fotos para seminário PPBio 2010\fotos laboratório 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636838"/>
            <a:ext cx="33829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1" name="CaixaDeTexto 12"/>
          <p:cNvSpPr txBox="1">
            <a:spLocks noChangeArrowheads="1"/>
          </p:cNvSpPr>
          <p:nvPr/>
        </p:nvSpPr>
        <p:spPr bwMode="auto">
          <a:xfrm>
            <a:off x="179512" y="5085184"/>
            <a:ext cx="26277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latin typeface="Calibri" pitchFamily="34" charset="0"/>
              </a:rPr>
              <a:t>Coleção ictiológica </a:t>
            </a:r>
            <a:r>
              <a:rPr lang="pt-BR" b="1" dirty="0" smtClean="0">
                <a:latin typeface="Calibri" pitchFamily="34" charset="0"/>
              </a:rPr>
              <a:t>UNEMAT</a:t>
            </a:r>
            <a:endParaRPr lang="pt-BR" b="1" dirty="0">
              <a:latin typeface="Calibri" pitchFamily="34" charset="0"/>
            </a:endParaRPr>
          </a:p>
        </p:txBody>
      </p:sp>
      <p:pic>
        <p:nvPicPr>
          <p:cNvPr id="5132" name="Picture 3" descr="F:\Fotos para seminário PPBio 2010\fotos laboratório 0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3644900"/>
            <a:ext cx="3024187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4" descr="F:\Fotos para seminário PPBio 2010\fotos laboratório 02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938" y="2636838"/>
            <a:ext cx="2160587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/>
          <p:cNvSpPr/>
          <p:nvPr/>
        </p:nvSpPr>
        <p:spPr>
          <a:xfrm>
            <a:off x="6875463" y="188913"/>
            <a:ext cx="914400" cy="914400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dirty="0"/>
          </a:p>
        </p:txBody>
      </p:sp>
      <p:sp>
        <p:nvSpPr>
          <p:cNvPr id="7" name="Retângulo 6"/>
          <p:cNvSpPr/>
          <p:nvPr/>
        </p:nvSpPr>
        <p:spPr>
          <a:xfrm>
            <a:off x="250825" y="981075"/>
            <a:ext cx="4681538" cy="136842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6148" name="Retângulo 2"/>
          <p:cNvSpPr>
            <a:spLocks noChangeArrowheads="1"/>
          </p:cNvSpPr>
          <p:nvPr/>
        </p:nvSpPr>
        <p:spPr bwMode="auto">
          <a:xfrm>
            <a:off x="250825" y="6453188"/>
            <a:ext cx="8677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000" b="1">
                <a:solidFill>
                  <a:srgbClr val="003300"/>
                </a:solidFill>
                <a:ea typeface="Times New Roman" pitchFamily="18" charset="0"/>
              </a:rPr>
              <a:t>Inventário, Conservação e Valoração de Alternativas Sustentáveis do Uso da Biodiversidade  da Amazônia Meridional </a:t>
            </a:r>
          </a:p>
        </p:txBody>
      </p:sp>
      <p:sp>
        <p:nvSpPr>
          <p:cNvPr id="6149" name="Retângulo 3"/>
          <p:cNvSpPr>
            <a:spLocks noChangeArrowheads="1"/>
          </p:cNvSpPr>
          <p:nvPr/>
        </p:nvSpPr>
        <p:spPr bwMode="auto">
          <a:xfrm>
            <a:off x="179388" y="981075"/>
            <a:ext cx="45720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pt-BR" b="1">
                <a:latin typeface="Calibri" pitchFamily="34" charset="0"/>
              </a:rPr>
              <a:t>Objetivo 2.</a:t>
            </a:r>
            <a:r>
              <a:rPr lang="pt-BR" i="1">
                <a:latin typeface="Calibri" pitchFamily="34" charset="0"/>
              </a:rPr>
              <a:t> Promover a formação e a qualificação de recursos humanos através do apoio à projetos de graduação e pós-graduação em sistemática e ecologia</a:t>
            </a:r>
            <a:endParaRPr lang="pt-BR">
              <a:latin typeface="Calibri" pitchFamily="34" charset="0"/>
            </a:endParaRPr>
          </a:p>
          <a:p>
            <a:pPr>
              <a:tabLst>
                <a:tab pos="409575" algn="l"/>
              </a:tabLst>
            </a:pPr>
            <a:r>
              <a:rPr lang="pt-BR" b="1">
                <a:latin typeface="Calibri" pitchFamily="34" charset="0"/>
              </a:rPr>
              <a:t> </a:t>
            </a:r>
          </a:p>
        </p:txBody>
      </p:sp>
      <p:sp>
        <p:nvSpPr>
          <p:cNvPr id="6150" name="Retângulo 4"/>
          <p:cNvSpPr>
            <a:spLocks noChangeArrowheads="1"/>
          </p:cNvSpPr>
          <p:nvPr/>
        </p:nvSpPr>
        <p:spPr bwMode="auto">
          <a:xfrm>
            <a:off x="6948488" y="404813"/>
            <a:ext cx="8143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409575" algn="l"/>
              </a:tabLst>
            </a:pPr>
            <a:r>
              <a:rPr lang="pt-BR" sz="2400" b="1">
                <a:solidFill>
                  <a:schemeClr val="bg1"/>
                </a:solidFill>
                <a:latin typeface="Calibri" pitchFamily="34" charset="0"/>
              </a:rPr>
              <a:t>Ação</a:t>
            </a:r>
          </a:p>
        </p:txBody>
      </p:sp>
      <p:sp>
        <p:nvSpPr>
          <p:cNvPr id="6" name="Seta para a direita 5"/>
          <p:cNvSpPr/>
          <p:nvPr/>
        </p:nvSpPr>
        <p:spPr>
          <a:xfrm rot="1257795">
            <a:off x="5013325" y="1654175"/>
            <a:ext cx="647700" cy="576263"/>
          </a:xfrm>
          <a:prstGeom prst="rightArrow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Retângulo de cantos arredondados 7"/>
          <p:cNvSpPr/>
          <p:nvPr/>
        </p:nvSpPr>
        <p:spPr>
          <a:xfrm>
            <a:off x="5724128" y="1268413"/>
            <a:ext cx="3240485" cy="237661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 </a:t>
            </a:r>
            <a:r>
              <a:rPr lang="pt-BR" dirty="0" smtClean="0"/>
              <a:t> 1 apoio a projeto de TCC (graduação)</a:t>
            </a:r>
            <a:endParaRPr lang="pt-BR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 Florística e fitossociologia de fragmento florestal, usando a metodologia do PPBio, do protocolo de estrutura da vegetação e arbóreas.</a:t>
            </a:r>
            <a:endParaRPr lang="pt-BR" dirty="0"/>
          </a:p>
        </p:txBody>
      </p:sp>
      <p:sp>
        <p:nvSpPr>
          <p:cNvPr id="6153" name="Retângulo 9"/>
          <p:cNvSpPr>
            <a:spLocks noChangeArrowheads="1"/>
          </p:cNvSpPr>
          <p:nvPr/>
        </p:nvSpPr>
        <p:spPr bwMode="auto">
          <a:xfrm>
            <a:off x="2268538" y="188913"/>
            <a:ext cx="2990850" cy="4619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pt-BR" sz="2400" b="1" dirty="0">
                <a:solidFill>
                  <a:srgbClr val="000000"/>
                </a:solidFill>
                <a:latin typeface="Calibri" pitchFamily="34" charset="0"/>
              </a:rPr>
              <a:t>Objetivos específicos </a:t>
            </a:r>
            <a:r>
              <a:rPr lang="pt-BR" sz="20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95536" y="3933056"/>
            <a:ext cx="4572000" cy="14773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pt-BR" b="1" i="1" dirty="0" smtClean="0">
                <a:solidFill>
                  <a:schemeClr val="tx1"/>
                </a:solidFill>
              </a:rPr>
              <a:t>Objetivo 3.</a:t>
            </a:r>
          </a:p>
          <a:p>
            <a:pPr algn="just"/>
            <a:r>
              <a:rPr lang="pt-BR" i="1" dirty="0" smtClean="0">
                <a:solidFill>
                  <a:schemeClr val="tx1"/>
                </a:solidFill>
              </a:rPr>
              <a:t> Ampliar o conhecimento taxonômico e ecológico da Amazônia Meridional, promovendo inventários estruturados rápidos em áreas selecionadas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868144" y="4437112"/>
            <a:ext cx="2736304" cy="120032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INVENTÁRIO RAPIDOS  MULTI-TAXÔNOMICO NA ESTAÇÃO  ECOLÓGICA DO RIO RONURO</a:t>
            </a:r>
            <a:endParaRPr lang="pt-BR" dirty="0"/>
          </a:p>
        </p:txBody>
      </p:sp>
      <p:sp>
        <p:nvSpPr>
          <p:cNvPr id="12" name="Seta para a direita 11"/>
          <p:cNvSpPr/>
          <p:nvPr/>
        </p:nvSpPr>
        <p:spPr>
          <a:xfrm>
            <a:off x="5148064" y="4653136"/>
            <a:ext cx="648072" cy="43204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tângulo 2"/>
          <p:cNvSpPr>
            <a:spLocks noChangeArrowheads="1"/>
          </p:cNvSpPr>
          <p:nvPr/>
        </p:nvSpPr>
        <p:spPr bwMode="auto">
          <a:xfrm>
            <a:off x="250825" y="6453188"/>
            <a:ext cx="8677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000" b="1">
                <a:solidFill>
                  <a:srgbClr val="003300"/>
                </a:solidFill>
                <a:ea typeface="Times New Roman" pitchFamily="18" charset="0"/>
              </a:rPr>
              <a:t>Inventário, Conservação e Valoração de Alternativas Sustentáveis do Uso da Biodiversidade  da Amazônia Meridional </a:t>
            </a:r>
          </a:p>
        </p:txBody>
      </p:sp>
      <p:sp>
        <p:nvSpPr>
          <p:cNvPr id="4" name="Retângulo 9"/>
          <p:cNvSpPr>
            <a:spLocks noChangeArrowheads="1"/>
          </p:cNvSpPr>
          <p:nvPr/>
        </p:nvSpPr>
        <p:spPr bwMode="auto">
          <a:xfrm>
            <a:off x="1475656" y="260648"/>
            <a:ext cx="2990850" cy="4619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pt-BR" sz="2400" b="1" dirty="0">
                <a:solidFill>
                  <a:srgbClr val="000000"/>
                </a:solidFill>
                <a:latin typeface="Calibri" pitchFamily="34" charset="0"/>
              </a:rPr>
              <a:t>Objetivos específicos </a:t>
            </a:r>
            <a:r>
              <a:rPr lang="pt-BR" sz="20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5148064" y="1340768"/>
            <a:ext cx="648072" cy="43204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6660232" y="332656"/>
            <a:ext cx="1080120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METAS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012160" y="908720"/>
            <a:ext cx="2700808" cy="14773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b="1" dirty="0" smtClean="0"/>
              <a:t> IMPLANTAR GRADE NO PARQUE NACIONAL DO JURUENA</a:t>
            </a:r>
          </a:p>
          <a:p>
            <a:pPr>
              <a:buFont typeface="Arial" pitchFamily="34" charset="0"/>
              <a:buChar char="•"/>
            </a:pPr>
            <a:r>
              <a:rPr lang="pt-BR" b="1" dirty="0" smtClean="0"/>
              <a:t> INVENTÁRIO MULTI-TAXONÔMICOS  - RAPELD </a:t>
            </a:r>
            <a:endParaRPr lang="pt-BR" b="1" dirty="0"/>
          </a:p>
        </p:txBody>
      </p:sp>
      <p:sp>
        <p:nvSpPr>
          <p:cNvPr id="11" name="Retângulo 10"/>
          <p:cNvSpPr/>
          <p:nvPr/>
        </p:nvSpPr>
        <p:spPr>
          <a:xfrm>
            <a:off x="467544" y="980728"/>
            <a:ext cx="4572000" cy="14773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/>
            <a:r>
              <a:rPr lang="pt-BR" b="1" i="1" dirty="0" smtClean="0">
                <a:solidFill>
                  <a:schemeClr val="tx1"/>
                </a:solidFill>
              </a:rPr>
              <a:t>Objetivo 4.</a:t>
            </a:r>
          </a:p>
          <a:p>
            <a:pPr algn="just"/>
            <a:r>
              <a:rPr lang="pt-BR" i="1" dirty="0" smtClean="0">
                <a:solidFill>
                  <a:schemeClr val="tx1"/>
                </a:solidFill>
              </a:rPr>
              <a:t>  Realizar projetos de pesquisa de longa duração, por meio de protocolos de inventário estruturado, nos módulos da Amazônia Meridional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940152" y="429309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3" name="Retângulo 9"/>
          <p:cNvSpPr>
            <a:spLocks noChangeArrowheads="1"/>
          </p:cNvSpPr>
          <p:nvPr/>
        </p:nvSpPr>
        <p:spPr bwMode="auto">
          <a:xfrm>
            <a:off x="899592" y="2708920"/>
            <a:ext cx="1728192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pt-BR" sz="2400" b="1" dirty="0" smtClean="0">
                <a:solidFill>
                  <a:srgbClr val="000000"/>
                </a:solidFill>
                <a:latin typeface="Calibri" pitchFamily="34" charset="0"/>
              </a:rPr>
              <a:t>Protocolos  </a:t>
            </a:r>
            <a:r>
              <a:rPr lang="pt-BR" sz="20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pt-BR" sz="20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29" name="Grupo 28"/>
          <p:cNvGrpSpPr/>
          <p:nvPr/>
        </p:nvGrpSpPr>
        <p:grpSpPr>
          <a:xfrm>
            <a:off x="539552" y="3284984"/>
            <a:ext cx="2889612" cy="2025516"/>
            <a:chOff x="395536" y="3501008"/>
            <a:chExt cx="2889612" cy="2025516"/>
          </a:xfrm>
        </p:grpSpPr>
        <p:grpSp>
          <p:nvGrpSpPr>
            <p:cNvPr id="27" name="Grupo 26"/>
            <p:cNvGrpSpPr/>
            <p:nvPr/>
          </p:nvGrpSpPr>
          <p:grpSpPr>
            <a:xfrm>
              <a:off x="395536" y="3501008"/>
              <a:ext cx="2880320" cy="2025516"/>
              <a:chOff x="395536" y="3501008"/>
              <a:chExt cx="2880320" cy="2025516"/>
            </a:xfrm>
          </p:grpSpPr>
          <p:grpSp>
            <p:nvGrpSpPr>
              <p:cNvPr id="24" name="Grupo 23"/>
              <p:cNvGrpSpPr/>
              <p:nvPr/>
            </p:nvGrpSpPr>
            <p:grpSpPr>
              <a:xfrm>
                <a:off x="395536" y="3501008"/>
                <a:ext cx="2880320" cy="1643410"/>
                <a:chOff x="323528" y="2636912"/>
                <a:chExt cx="2880320" cy="1643410"/>
              </a:xfrm>
            </p:grpSpPr>
            <p:sp>
              <p:nvSpPr>
                <p:cNvPr id="19" name="Retângulo 18"/>
                <p:cNvSpPr/>
                <p:nvPr/>
              </p:nvSpPr>
              <p:spPr>
                <a:xfrm>
                  <a:off x="323528" y="2708920"/>
                  <a:ext cx="1800200" cy="646331"/>
                </a:xfrm>
                <a:prstGeom prst="rect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pt-BR" b="1" dirty="0" smtClean="0">
                      <a:solidFill>
                        <a:prstClr val="black"/>
                      </a:solidFill>
                    </a:rPr>
                    <a:t>Topografia </a:t>
                  </a:r>
                  <a:r>
                    <a:rPr lang="pt-BR" b="1" dirty="0">
                      <a:solidFill>
                        <a:prstClr val="black"/>
                      </a:solidFill>
                    </a:rPr>
                    <a:t>e </a:t>
                  </a:r>
                  <a:r>
                    <a:rPr lang="pt-BR" b="1" dirty="0" smtClean="0">
                      <a:solidFill>
                        <a:prstClr val="black"/>
                      </a:solidFill>
                    </a:rPr>
                    <a:t>Cartografia</a:t>
                  </a:r>
                  <a:endParaRPr lang="pt-BR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0" name="Retângulo 19"/>
                <p:cNvSpPr/>
                <p:nvPr/>
              </p:nvSpPr>
              <p:spPr>
                <a:xfrm>
                  <a:off x="2123728" y="2636912"/>
                  <a:ext cx="1080120" cy="369332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pt-BR" b="1" dirty="0" smtClean="0">
                      <a:solidFill>
                        <a:prstClr val="black"/>
                      </a:solidFill>
                    </a:rPr>
                    <a:t>Solos</a:t>
                  </a:r>
                  <a:endParaRPr lang="pt-BR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" name="Retângulo 20"/>
                <p:cNvSpPr/>
                <p:nvPr/>
              </p:nvSpPr>
              <p:spPr>
                <a:xfrm>
                  <a:off x="2123728" y="2996952"/>
                  <a:ext cx="1080120" cy="369332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pt-BR" b="1" dirty="0" smtClean="0">
                      <a:solidFill>
                        <a:prstClr val="black"/>
                      </a:solidFill>
                    </a:rPr>
                    <a:t>Clima</a:t>
                  </a:r>
                  <a:endParaRPr lang="pt-BR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Retângulo 21"/>
                <p:cNvSpPr/>
                <p:nvPr/>
              </p:nvSpPr>
              <p:spPr>
                <a:xfrm>
                  <a:off x="323528" y="3356992"/>
                  <a:ext cx="2880320" cy="923330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pPr algn="ctr"/>
                  <a:r>
                    <a:rPr lang="pt-BR" b="1" dirty="0" smtClean="0">
                      <a:solidFill>
                        <a:prstClr val="black"/>
                      </a:solidFill>
                    </a:rPr>
                    <a:t>Estrutura </a:t>
                  </a:r>
                  <a:r>
                    <a:rPr lang="pt-BR" b="1" dirty="0">
                      <a:solidFill>
                        <a:prstClr val="black"/>
                      </a:solidFill>
                    </a:rPr>
                    <a:t>da vegetação </a:t>
                  </a:r>
                  <a:r>
                    <a:rPr lang="pt-BR" b="1" dirty="0" smtClean="0">
                      <a:solidFill>
                        <a:prstClr val="black"/>
                      </a:solidFill>
                    </a:rPr>
                    <a:t> + </a:t>
                  </a:r>
                </a:p>
                <a:p>
                  <a:r>
                    <a:rPr lang="pt-BR" b="1" dirty="0" smtClean="0"/>
                    <a:t>  Árvores, palmeiras e arbustos (Fanerógamos) </a:t>
                  </a:r>
                  <a:endParaRPr lang="pt-BR" dirty="0"/>
                </a:p>
              </p:txBody>
            </p:sp>
          </p:grpSp>
          <p:sp>
            <p:nvSpPr>
              <p:cNvPr id="26" name="Retângulo 25"/>
              <p:cNvSpPr/>
              <p:nvPr/>
            </p:nvSpPr>
            <p:spPr>
              <a:xfrm>
                <a:off x="395536" y="5157192"/>
                <a:ext cx="2880320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pt-BR" b="1" dirty="0" smtClean="0"/>
                  <a:t>Ervas e Epífitas </a:t>
                </a:r>
                <a:endParaRPr lang="pt-BR" dirty="0"/>
              </a:p>
            </p:txBody>
          </p:sp>
        </p:grpSp>
        <p:sp>
          <p:nvSpPr>
            <p:cNvPr id="28" name="Retângulo 27"/>
            <p:cNvSpPr/>
            <p:nvPr/>
          </p:nvSpPr>
          <p:spPr>
            <a:xfrm rot="16200000">
              <a:off x="2596426" y="4828510"/>
              <a:ext cx="1008112" cy="369332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pt-BR" b="1" dirty="0" smtClean="0"/>
                <a:t>Fungos </a:t>
              </a:r>
              <a:endParaRPr lang="pt-BR" dirty="0"/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3707904" y="2852936"/>
            <a:ext cx="2664296" cy="1809492"/>
            <a:chOff x="1619672" y="2492896"/>
            <a:chExt cx="2664296" cy="1809492"/>
          </a:xfrm>
        </p:grpSpPr>
        <p:sp>
          <p:nvSpPr>
            <p:cNvPr id="31" name="Retângulo 30"/>
            <p:cNvSpPr/>
            <p:nvPr/>
          </p:nvSpPr>
          <p:spPr>
            <a:xfrm>
              <a:off x="1619672" y="3573016"/>
              <a:ext cx="1402948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pt-BR" b="1" dirty="0" smtClean="0"/>
                <a:t>Mamíferos </a:t>
              </a:r>
              <a:endParaRPr lang="pt-BR" dirty="0"/>
            </a:p>
          </p:txBody>
        </p:sp>
        <p:sp>
          <p:nvSpPr>
            <p:cNvPr id="32" name="Retângulo 31"/>
            <p:cNvSpPr/>
            <p:nvPr/>
          </p:nvSpPr>
          <p:spPr>
            <a:xfrm>
              <a:off x="3203848" y="2852936"/>
              <a:ext cx="1080120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pt-BR" b="1" dirty="0" smtClean="0"/>
                <a:t>Aves</a:t>
              </a:r>
              <a:endParaRPr lang="pt-BR" dirty="0"/>
            </a:p>
          </p:txBody>
        </p:sp>
        <p:sp>
          <p:nvSpPr>
            <p:cNvPr id="33" name="Retângulo 32"/>
            <p:cNvSpPr/>
            <p:nvPr/>
          </p:nvSpPr>
          <p:spPr>
            <a:xfrm>
              <a:off x="1619672" y="2852936"/>
              <a:ext cx="1512168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pt-BR" b="1" dirty="0" smtClean="0"/>
                <a:t>Peixes </a:t>
              </a:r>
              <a:endParaRPr lang="pt-BR" dirty="0"/>
            </a:p>
          </p:txBody>
        </p:sp>
        <p:sp>
          <p:nvSpPr>
            <p:cNvPr id="34" name="Retângulo 33"/>
            <p:cNvSpPr/>
            <p:nvPr/>
          </p:nvSpPr>
          <p:spPr>
            <a:xfrm>
              <a:off x="1619672" y="3212976"/>
              <a:ext cx="2664296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pt-BR" b="1" dirty="0" smtClean="0"/>
                <a:t>Herpetofauna </a:t>
              </a:r>
              <a:endParaRPr lang="pt-BR" dirty="0"/>
            </a:p>
          </p:txBody>
        </p:sp>
        <p:sp>
          <p:nvSpPr>
            <p:cNvPr id="35" name="Retângulo 34"/>
            <p:cNvSpPr/>
            <p:nvPr/>
          </p:nvSpPr>
          <p:spPr>
            <a:xfrm>
              <a:off x="1691680" y="3933056"/>
              <a:ext cx="2592288" cy="369332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pt-BR" b="1" dirty="0" smtClean="0"/>
                <a:t>Invertebrados Aquáticos </a:t>
              </a:r>
              <a:endParaRPr lang="pt-BR" dirty="0"/>
            </a:p>
          </p:txBody>
        </p:sp>
        <p:sp>
          <p:nvSpPr>
            <p:cNvPr id="36" name="Retângulo 35"/>
            <p:cNvSpPr/>
            <p:nvPr/>
          </p:nvSpPr>
          <p:spPr>
            <a:xfrm>
              <a:off x="1619672" y="2492896"/>
              <a:ext cx="2664296" cy="369332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tabLst>
                  <a:tab pos="4067175" algn="l"/>
                </a:tabLst>
              </a:pPr>
              <a:r>
                <a:rPr lang="pt-BR" b="1" dirty="0" smtClean="0"/>
                <a:t>Abelhas e Moscas </a:t>
              </a:r>
              <a:endParaRPr lang="pt-BR" dirty="0"/>
            </a:p>
          </p:txBody>
        </p:sp>
        <p:sp>
          <p:nvSpPr>
            <p:cNvPr id="37" name="Retângulo 36"/>
            <p:cNvSpPr/>
            <p:nvPr/>
          </p:nvSpPr>
          <p:spPr>
            <a:xfrm>
              <a:off x="3059832" y="3573016"/>
              <a:ext cx="1224136" cy="369332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tabLst>
                  <a:tab pos="4067175" algn="l"/>
                </a:tabLst>
              </a:pPr>
              <a:r>
                <a:rPr lang="pt-BR" b="1" dirty="0" smtClean="0"/>
                <a:t>Mosquitos </a:t>
              </a:r>
              <a:endParaRPr lang="pt-BR" dirty="0"/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3851920" y="4797152"/>
            <a:ext cx="4608512" cy="1643990"/>
            <a:chOff x="611560" y="404664"/>
            <a:chExt cx="4608512" cy="1643990"/>
          </a:xfrm>
        </p:grpSpPr>
        <p:sp>
          <p:nvSpPr>
            <p:cNvPr id="39" name="Retângulo 38"/>
            <p:cNvSpPr/>
            <p:nvPr/>
          </p:nvSpPr>
          <p:spPr>
            <a:xfrm>
              <a:off x="611560" y="404664"/>
              <a:ext cx="4608512" cy="92333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pt-BR" b="1" i="1" dirty="0" smtClean="0"/>
                <a:t>Diagnóstico das alternativas sustentáveis de uso da biodiversidade na ZA de </a:t>
              </a:r>
              <a:r>
                <a:rPr lang="pt-BR" b="1" i="1" dirty="0" err="1" smtClean="0"/>
                <a:t>UCs</a:t>
              </a:r>
              <a:r>
                <a:rPr lang="pt-BR" b="1" i="1" dirty="0" smtClean="0"/>
                <a:t> da Amazônia Meridional</a:t>
              </a:r>
              <a:r>
                <a:rPr lang="pt-BR" b="1" dirty="0" smtClean="0"/>
                <a:t> (Projeto Temático)</a:t>
              </a:r>
              <a:endParaRPr lang="pt-BR" dirty="0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611560" y="1340768"/>
              <a:ext cx="4608512" cy="707886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pt-BR" sz="2000" b="1" dirty="0" smtClean="0">
                  <a:solidFill>
                    <a:schemeClr val="tx1"/>
                  </a:solidFill>
                </a:rPr>
                <a:t>Uso e valoração dos recursos pesqueiros</a:t>
              </a:r>
            </a:p>
            <a:p>
              <a:r>
                <a:rPr lang="pt-BR" sz="2000" b="1" dirty="0" smtClean="0">
                  <a:solidFill>
                    <a:schemeClr val="tx1"/>
                  </a:solidFill>
                </a:rPr>
                <a:t>Uso e valoração dos recursos florestais</a:t>
              </a:r>
              <a:endParaRPr lang="pt-BR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1" name="CaixaDeTexto 40"/>
          <p:cNvSpPr txBox="1"/>
          <p:nvPr/>
        </p:nvSpPr>
        <p:spPr>
          <a:xfrm>
            <a:off x="6804248" y="3356992"/>
            <a:ext cx="2088232" cy="95410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b="1" dirty="0" smtClean="0"/>
              <a:t>3 bolsas</a:t>
            </a:r>
          </a:p>
          <a:p>
            <a:r>
              <a:rPr lang="pt-BR" sz="2800" b="1" dirty="0" smtClean="0"/>
              <a:t> DTI-3; 1 AT</a:t>
            </a:r>
            <a:endParaRPr lang="pt-BR" sz="2800" b="1" dirty="0"/>
          </a:p>
        </p:txBody>
      </p:sp>
      <p:sp>
        <p:nvSpPr>
          <p:cNvPr id="42" name="Elipse 41"/>
          <p:cNvSpPr/>
          <p:nvPr/>
        </p:nvSpPr>
        <p:spPr>
          <a:xfrm>
            <a:off x="6876256" y="2636912"/>
            <a:ext cx="1440160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/>
              <a:t>Ação </a:t>
            </a:r>
            <a:endParaRPr lang="pt-B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tângulo 2"/>
          <p:cNvSpPr>
            <a:spLocks noChangeArrowheads="1"/>
          </p:cNvSpPr>
          <p:nvPr/>
        </p:nvSpPr>
        <p:spPr bwMode="auto">
          <a:xfrm>
            <a:off x="250825" y="6453188"/>
            <a:ext cx="8677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000" b="1">
                <a:solidFill>
                  <a:srgbClr val="003300"/>
                </a:solidFill>
                <a:ea typeface="Times New Roman" pitchFamily="18" charset="0"/>
              </a:rPr>
              <a:t>Inventário, Conservação e Valoração de Alternativas Sustentáveis do Uso da Biodiversidade  da Amazônia Meridional </a:t>
            </a:r>
          </a:p>
        </p:txBody>
      </p:sp>
      <p:sp>
        <p:nvSpPr>
          <p:cNvPr id="14" name="Elipse 13"/>
          <p:cNvSpPr/>
          <p:nvPr/>
        </p:nvSpPr>
        <p:spPr>
          <a:xfrm>
            <a:off x="6660232" y="332656"/>
            <a:ext cx="1296144" cy="576064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AÇÕES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467544" y="1340768"/>
            <a:ext cx="468052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pt-BR" dirty="0" smtClean="0"/>
              <a:t> Estruturar o núcleo para as atividades de coleta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2123728" y="404664"/>
            <a:ext cx="216024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DESAFIOS 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940152" y="429309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5436096" y="1124744"/>
            <a:ext cx="3384376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Aquisição de equipamentos para todos os protocolos 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(campo e triagem, coleção) 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251520" y="2996952"/>
            <a:ext cx="5184576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pt-BR" dirty="0" smtClean="0"/>
              <a:t>  Reforma de espaços para triagem e banco de dados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539552" y="5877272"/>
            <a:ext cx="4536504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pt-BR" dirty="0" smtClean="0"/>
              <a:t>Autorização para coleta no PARNA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5580112" y="5733256"/>
            <a:ext cx="3384376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Carta de reciprocidade;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1ª. Viagem a campo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5580112" y="2996952"/>
            <a:ext cx="3384376" cy="258532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Reforma de salas de triagem de: Peixes,  vertebrados; invertebrados;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Sala de </a:t>
            </a:r>
            <a:r>
              <a:rPr lang="pt-BR" b="1" dirty="0" err="1" smtClean="0">
                <a:solidFill>
                  <a:schemeClr val="tx1"/>
                </a:solidFill>
              </a:rPr>
              <a:t>biogeoinformática</a:t>
            </a:r>
            <a:r>
              <a:rPr lang="pt-BR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Sala de captura de imagens da biota coletados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Coleções de peixes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Herbário – FINEP – Carpoteca, </a:t>
            </a:r>
            <a:r>
              <a:rPr lang="pt-BR" b="1" dirty="0" err="1" smtClean="0">
                <a:solidFill>
                  <a:schemeClr val="tx1"/>
                </a:solidFill>
              </a:rPr>
              <a:t>Xiloteca</a:t>
            </a:r>
            <a:r>
              <a:rPr lang="pt-BR" b="1" dirty="0" smtClean="0">
                <a:solidFill>
                  <a:schemeClr val="tx1"/>
                </a:solidFill>
              </a:rPr>
              <a:t> e banco de DNA</a:t>
            </a:r>
          </a:p>
        </p:txBody>
      </p:sp>
      <p:sp>
        <p:nvSpPr>
          <p:cNvPr id="23" name="Seta para a direita 22"/>
          <p:cNvSpPr/>
          <p:nvPr/>
        </p:nvSpPr>
        <p:spPr>
          <a:xfrm rot="9583797">
            <a:off x="4370194" y="4339736"/>
            <a:ext cx="1152128" cy="288032"/>
          </a:xfrm>
          <a:prstGeom prst="rightArrow">
            <a:avLst/>
          </a:prstGeom>
          <a:solidFill>
            <a:srgbClr val="003300"/>
          </a:solidFill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de cantos arredondados 23"/>
          <p:cNvSpPr/>
          <p:nvPr/>
        </p:nvSpPr>
        <p:spPr>
          <a:xfrm>
            <a:off x="467544" y="3717032"/>
            <a:ext cx="3888432" cy="158417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CENTRO DE BIODIVERSIDADE DA AMAZÔNIA MERIDIONAL</a:t>
            </a:r>
          </a:p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CEBIAM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5436096" y="2204864"/>
            <a:ext cx="2376264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tx1"/>
                </a:solidFill>
              </a:rPr>
              <a:t>BIONORTE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3347864" y="2204864"/>
            <a:ext cx="1728192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Grade + carro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7812360" y="2132856"/>
            <a:ext cx="936104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KEW</a:t>
            </a:r>
          </a:p>
          <a:p>
            <a:r>
              <a:rPr lang="pt-BR" b="1" dirty="0" smtClean="0">
                <a:solidFill>
                  <a:schemeClr val="tx1"/>
                </a:solidFill>
              </a:rPr>
              <a:t>JBRJ</a:t>
            </a:r>
            <a:endParaRPr lang="pt-B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tângulo 2"/>
          <p:cNvSpPr>
            <a:spLocks noChangeArrowheads="1"/>
          </p:cNvSpPr>
          <p:nvPr/>
        </p:nvSpPr>
        <p:spPr bwMode="auto">
          <a:xfrm>
            <a:off x="250825" y="6453188"/>
            <a:ext cx="86772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000" b="1">
                <a:solidFill>
                  <a:srgbClr val="003300"/>
                </a:solidFill>
                <a:ea typeface="Times New Roman" pitchFamily="18" charset="0"/>
              </a:rPr>
              <a:t>Inventário, Conservação e Valoração de Alternativas Sustentáveis do Uso da Biodiversidade  da Amazônia Meridional </a:t>
            </a:r>
          </a:p>
        </p:txBody>
      </p:sp>
      <p:sp>
        <p:nvSpPr>
          <p:cNvPr id="4" name="Retângulo 9"/>
          <p:cNvSpPr>
            <a:spLocks noChangeArrowheads="1"/>
          </p:cNvSpPr>
          <p:nvPr/>
        </p:nvSpPr>
        <p:spPr bwMode="auto">
          <a:xfrm>
            <a:off x="1547664" y="548680"/>
            <a:ext cx="2990850" cy="4619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pt-BR" sz="2400" b="1" dirty="0">
                <a:solidFill>
                  <a:srgbClr val="000000"/>
                </a:solidFill>
                <a:latin typeface="Calibri" pitchFamily="34" charset="0"/>
              </a:rPr>
              <a:t>Objetivos específicos </a:t>
            </a:r>
            <a:r>
              <a:rPr lang="pt-BR" sz="2000" b="1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5148064" y="1844824"/>
            <a:ext cx="648072" cy="43204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6588224" y="548680"/>
            <a:ext cx="1080120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METAS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95536" y="1268760"/>
            <a:ext cx="4572000" cy="132343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tabLst>
                <a:tab pos="450850" algn="l"/>
              </a:tabLst>
            </a:pPr>
            <a:r>
              <a:rPr lang="pt-BR" sz="2000" b="1" i="1" dirty="0" smtClean="0"/>
              <a:t>Objetivo 5. </a:t>
            </a:r>
          </a:p>
          <a:p>
            <a:pPr algn="ctr">
              <a:tabLst>
                <a:tab pos="450850" algn="l"/>
              </a:tabLst>
            </a:pPr>
            <a:r>
              <a:rPr lang="pt-BR" sz="2000" i="1" dirty="0" smtClean="0"/>
              <a:t> Capacitar o núcleo regional de pesquisa para atuar na rede de inventários biológicos padronizados. </a:t>
            </a:r>
            <a:endParaRPr lang="pt-BR" sz="20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940152" y="429309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6084168" y="1412776"/>
            <a:ext cx="2736304" cy="258532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Tx/>
              <a:buChar char="•"/>
              <a:tabLst>
                <a:tab pos="450850" algn="l"/>
              </a:tabLst>
            </a:pPr>
            <a:r>
              <a:rPr lang="pt-BR" dirty="0" smtClean="0">
                <a:solidFill>
                  <a:schemeClr val="tx1"/>
                </a:solidFill>
              </a:rPr>
              <a:t>Participação de pesquisadores e técnicos em curso de capacitação;</a:t>
            </a:r>
          </a:p>
          <a:p>
            <a:pPr>
              <a:buFontTx/>
              <a:buChar char="•"/>
              <a:tabLst>
                <a:tab pos="450850" algn="l"/>
              </a:tabLst>
            </a:pPr>
            <a:r>
              <a:rPr lang="pt-BR" dirty="0" smtClean="0">
                <a:solidFill>
                  <a:schemeClr val="tx1"/>
                </a:solidFill>
              </a:rPr>
              <a:t>Capacitar pesquisadores em análise de biodiversidade;</a:t>
            </a:r>
          </a:p>
          <a:p>
            <a:pPr>
              <a:buFontTx/>
              <a:buChar char="•"/>
              <a:tabLst>
                <a:tab pos="450850" algn="l"/>
              </a:tabLst>
            </a:pPr>
            <a:r>
              <a:rPr lang="pt-BR" dirty="0" smtClean="0">
                <a:solidFill>
                  <a:schemeClr val="tx1"/>
                </a:solidFill>
              </a:rPr>
              <a:t>Capacitar pesquisadores e técnicos para utilização de banco de dados do PPBio.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115616" y="2924944"/>
            <a:ext cx="432048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 smtClean="0"/>
              <a:t>Ação a ser executada com apoio da REDE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395536" y="3789040"/>
            <a:ext cx="4572000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tabLst>
                <a:tab pos="450850" algn="l"/>
              </a:tabLst>
            </a:pPr>
            <a:r>
              <a:rPr lang="pt-BR" b="1" dirty="0" smtClean="0"/>
              <a:t>Objetivo 6. </a:t>
            </a:r>
          </a:p>
          <a:p>
            <a:pPr algn="ctr">
              <a:tabLst>
                <a:tab pos="450850" algn="l"/>
              </a:tabLst>
            </a:pPr>
            <a:r>
              <a:rPr lang="pt-BR" i="1" dirty="0" smtClean="0"/>
              <a:t>Garantir a integração do Projeto com a Rede PPBio – Amazônia Oriental e com os demais projetos associados 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5796136" y="4365104"/>
            <a:ext cx="2808312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Tx/>
              <a:buChar char="•"/>
              <a:tabLst>
                <a:tab pos="450850" algn="l"/>
              </a:tabLst>
            </a:pPr>
            <a:r>
              <a:rPr lang="pt-BR" dirty="0" smtClean="0">
                <a:solidFill>
                  <a:schemeClr val="tx1"/>
                </a:solidFill>
              </a:rPr>
              <a:t> Belém – fev 2010</a:t>
            </a:r>
          </a:p>
          <a:p>
            <a:pPr>
              <a:buFontTx/>
              <a:buChar char="•"/>
              <a:tabLst>
                <a:tab pos="450850" algn="l"/>
              </a:tabLst>
            </a:pPr>
            <a:r>
              <a:rPr lang="pt-BR" dirty="0" smtClean="0">
                <a:solidFill>
                  <a:schemeClr val="tx1"/>
                </a:solidFill>
              </a:rPr>
              <a:t>  Manaus – </a:t>
            </a:r>
            <a:r>
              <a:rPr lang="pt-BR" dirty="0" err="1" smtClean="0">
                <a:solidFill>
                  <a:schemeClr val="tx1"/>
                </a:solidFill>
              </a:rPr>
              <a:t>agos</a:t>
            </a:r>
            <a:r>
              <a:rPr lang="pt-BR" dirty="0" smtClean="0">
                <a:solidFill>
                  <a:schemeClr val="tx1"/>
                </a:solidFill>
              </a:rPr>
              <a:t> 2010</a:t>
            </a:r>
          </a:p>
          <a:p>
            <a:pPr>
              <a:buFontTx/>
              <a:buChar char="•"/>
              <a:tabLst>
                <a:tab pos="450850" algn="l"/>
              </a:tabLst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" name="Seta para a direita 13"/>
          <p:cNvSpPr/>
          <p:nvPr/>
        </p:nvSpPr>
        <p:spPr>
          <a:xfrm>
            <a:off x="5220072" y="4149080"/>
            <a:ext cx="432048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1533</Words>
  <Application>Microsoft Office PowerPoint</Application>
  <PresentationFormat>Apresentação na tela (4:3)</PresentationFormat>
  <Paragraphs>137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Celia</dc:creator>
  <cp:lastModifiedBy>Daniel Trusman</cp:lastModifiedBy>
  <cp:revision>107</cp:revision>
  <dcterms:created xsi:type="dcterms:W3CDTF">2010-08-23T20:16:04Z</dcterms:created>
  <dcterms:modified xsi:type="dcterms:W3CDTF">2010-08-25T14:58:59Z</dcterms:modified>
</cp:coreProperties>
</file>